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878" r:id="rId2"/>
  </p:sldMasterIdLst>
  <p:notesMasterIdLst>
    <p:notesMasterId r:id="rId25"/>
  </p:notesMasterIdLst>
  <p:handoutMasterIdLst>
    <p:handoutMasterId r:id="rId26"/>
  </p:handoutMasterIdLst>
  <p:sldIdLst>
    <p:sldId id="266" r:id="rId3"/>
    <p:sldId id="322" r:id="rId4"/>
    <p:sldId id="304" r:id="rId5"/>
    <p:sldId id="302" r:id="rId6"/>
    <p:sldId id="335" r:id="rId7"/>
    <p:sldId id="301" r:id="rId8"/>
    <p:sldId id="411" r:id="rId9"/>
    <p:sldId id="331" r:id="rId10"/>
    <p:sldId id="305" r:id="rId11"/>
    <p:sldId id="336" r:id="rId12"/>
    <p:sldId id="417" r:id="rId13"/>
    <p:sldId id="340" r:id="rId14"/>
    <p:sldId id="342" r:id="rId15"/>
    <p:sldId id="338" r:id="rId16"/>
    <p:sldId id="371" r:id="rId17"/>
    <p:sldId id="349" r:id="rId18"/>
    <p:sldId id="414" r:id="rId19"/>
    <p:sldId id="415" r:id="rId20"/>
    <p:sldId id="350" r:id="rId21"/>
    <p:sldId id="416" r:id="rId22"/>
    <p:sldId id="418" r:id="rId23"/>
    <p:sldId id="355" r:id="rId24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ACA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2208" autoAdjust="0"/>
  </p:normalViewPr>
  <p:slideViewPr>
    <p:cSldViewPr>
      <p:cViewPr varScale="1">
        <p:scale>
          <a:sx n="66" d="100"/>
          <a:sy n="66" d="100"/>
        </p:scale>
        <p:origin x="149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EA3007-1CA3-4718-AFFE-48DE16B82B81}" type="doc">
      <dgm:prSet loTypeId="urn:microsoft.com/office/officeart/2005/8/layout/gear1" loCatId="cycle" qsTypeId="urn:microsoft.com/office/officeart/2005/8/quickstyle/simple1" qsCatId="simple" csTypeId="urn:microsoft.com/office/officeart/2005/8/colors/colorful1#1" csCatId="colorful" phldr="1"/>
      <dgm:spPr/>
    </dgm:pt>
    <dgm:pt modelId="{7527F039-935D-44B2-941A-058C007DCEA3}">
      <dgm:prSet phldrT="[Text]"/>
      <dgm:spPr/>
      <dgm:t>
        <a:bodyPr/>
        <a:lstStyle/>
        <a:p>
          <a:r>
            <a:rPr lang="en-US" dirty="0" smtClean="0"/>
            <a:t>Collaboration</a:t>
          </a:r>
          <a:endParaRPr lang="en-US" dirty="0"/>
        </a:p>
      </dgm:t>
    </dgm:pt>
    <dgm:pt modelId="{8BB47059-CF34-4968-8008-A5EC8D207AED}" type="parTrans" cxnId="{B9261C8E-ACCB-43F2-92E0-28007B789365}">
      <dgm:prSet/>
      <dgm:spPr/>
      <dgm:t>
        <a:bodyPr/>
        <a:lstStyle/>
        <a:p>
          <a:endParaRPr lang="en-US"/>
        </a:p>
      </dgm:t>
    </dgm:pt>
    <dgm:pt modelId="{69F0CB59-EBE5-484C-876B-3ED4C4922DCE}" type="sibTrans" cxnId="{B9261C8E-ACCB-43F2-92E0-28007B789365}">
      <dgm:prSet/>
      <dgm:spPr/>
      <dgm:t>
        <a:bodyPr/>
        <a:lstStyle/>
        <a:p>
          <a:endParaRPr lang="en-US"/>
        </a:p>
      </dgm:t>
    </dgm:pt>
    <dgm:pt modelId="{BF4DFA2D-78EF-446D-9212-007F4439D310}">
      <dgm:prSet phldrT="[Text]"/>
      <dgm:spPr/>
      <dgm:t>
        <a:bodyPr/>
        <a:lstStyle/>
        <a:p>
          <a:r>
            <a:rPr lang="en-US" dirty="0" smtClean="0"/>
            <a:t>PD</a:t>
          </a:r>
          <a:endParaRPr lang="en-US" dirty="0"/>
        </a:p>
      </dgm:t>
    </dgm:pt>
    <dgm:pt modelId="{B2080DF8-8E67-409B-9C07-DCC5F0D73CD2}" type="parTrans" cxnId="{A84804A7-3206-4A86-A9BB-7D85DD02A183}">
      <dgm:prSet/>
      <dgm:spPr/>
      <dgm:t>
        <a:bodyPr/>
        <a:lstStyle/>
        <a:p>
          <a:endParaRPr lang="en-US"/>
        </a:p>
      </dgm:t>
    </dgm:pt>
    <dgm:pt modelId="{40870B10-EE97-4285-8376-F39928A52108}" type="sibTrans" cxnId="{A84804A7-3206-4A86-A9BB-7D85DD02A183}">
      <dgm:prSet/>
      <dgm:spPr/>
      <dgm:t>
        <a:bodyPr/>
        <a:lstStyle/>
        <a:p>
          <a:endParaRPr lang="en-US"/>
        </a:p>
      </dgm:t>
    </dgm:pt>
    <dgm:pt modelId="{2C42BF67-BDAF-4F19-B1FD-380B9D797B2E}">
      <dgm:prSet phldrT="[Text]"/>
      <dgm:spPr/>
      <dgm:t>
        <a:bodyPr/>
        <a:lstStyle/>
        <a:p>
          <a:r>
            <a:rPr lang="en-US" dirty="0" smtClean="0"/>
            <a:t>Data</a:t>
          </a:r>
          <a:endParaRPr lang="en-US" dirty="0"/>
        </a:p>
      </dgm:t>
    </dgm:pt>
    <dgm:pt modelId="{D4938012-034F-4E69-842B-373CD9F003D9}" type="parTrans" cxnId="{F5B46FB0-C81E-4B02-BBAE-91DAB4C84897}">
      <dgm:prSet/>
      <dgm:spPr/>
      <dgm:t>
        <a:bodyPr/>
        <a:lstStyle/>
        <a:p>
          <a:endParaRPr lang="en-US"/>
        </a:p>
      </dgm:t>
    </dgm:pt>
    <dgm:pt modelId="{99B50835-69E9-47FF-8782-52429D9215A3}" type="sibTrans" cxnId="{F5B46FB0-C81E-4B02-BBAE-91DAB4C84897}">
      <dgm:prSet/>
      <dgm:spPr/>
      <dgm:t>
        <a:bodyPr/>
        <a:lstStyle/>
        <a:p>
          <a:endParaRPr lang="en-US"/>
        </a:p>
      </dgm:t>
    </dgm:pt>
    <dgm:pt modelId="{162CD80F-CEFC-47EF-B8C4-40BD76B49068}" type="pres">
      <dgm:prSet presAssocID="{31EA3007-1CA3-4718-AFFE-48DE16B82B81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6BC3E81E-E1BF-4C22-9017-C28D9B977C08}" type="pres">
      <dgm:prSet presAssocID="{7527F039-935D-44B2-941A-058C007DCEA3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DE9830-3918-4461-BD93-8A26618B4665}" type="pres">
      <dgm:prSet presAssocID="{7527F039-935D-44B2-941A-058C007DCEA3}" presName="gear1srcNode" presStyleLbl="node1" presStyleIdx="0" presStyleCnt="3"/>
      <dgm:spPr/>
      <dgm:t>
        <a:bodyPr/>
        <a:lstStyle/>
        <a:p>
          <a:endParaRPr lang="en-US"/>
        </a:p>
      </dgm:t>
    </dgm:pt>
    <dgm:pt modelId="{4FBA5788-0810-4E48-A2F5-4C9AD5055CF2}" type="pres">
      <dgm:prSet presAssocID="{7527F039-935D-44B2-941A-058C007DCEA3}" presName="gear1dstNode" presStyleLbl="node1" presStyleIdx="0" presStyleCnt="3"/>
      <dgm:spPr/>
      <dgm:t>
        <a:bodyPr/>
        <a:lstStyle/>
        <a:p>
          <a:endParaRPr lang="en-US"/>
        </a:p>
      </dgm:t>
    </dgm:pt>
    <dgm:pt modelId="{43D6660A-7CBF-48F0-AE56-B0704FBA0D0F}" type="pres">
      <dgm:prSet presAssocID="{BF4DFA2D-78EF-446D-9212-007F4439D310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E0FCAF-C52B-4B5B-99D1-0F8B1041CE3C}" type="pres">
      <dgm:prSet presAssocID="{BF4DFA2D-78EF-446D-9212-007F4439D310}" presName="gear2srcNode" presStyleLbl="node1" presStyleIdx="1" presStyleCnt="3"/>
      <dgm:spPr/>
      <dgm:t>
        <a:bodyPr/>
        <a:lstStyle/>
        <a:p>
          <a:endParaRPr lang="en-US"/>
        </a:p>
      </dgm:t>
    </dgm:pt>
    <dgm:pt modelId="{10F62232-2EB7-4662-846A-1B4F1110929B}" type="pres">
      <dgm:prSet presAssocID="{BF4DFA2D-78EF-446D-9212-007F4439D310}" presName="gear2dstNode" presStyleLbl="node1" presStyleIdx="1" presStyleCnt="3"/>
      <dgm:spPr/>
      <dgm:t>
        <a:bodyPr/>
        <a:lstStyle/>
        <a:p>
          <a:endParaRPr lang="en-US"/>
        </a:p>
      </dgm:t>
    </dgm:pt>
    <dgm:pt modelId="{9BB3F4F0-3BE8-4F0E-904A-2542BC687D22}" type="pres">
      <dgm:prSet presAssocID="{2C42BF67-BDAF-4F19-B1FD-380B9D797B2E}" presName="gear3" presStyleLbl="node1" presStyleIdx="2" presStyleCnt="3"/>
      <dgm:spPr/>
      <dgm:t>
        <a:bodyPr/>
        <a:lstStyle/>
        <a:p>
          <a:endParaRPr lang="en-US"/>
        </a:p>
      </dgm:t>
    </dgm:pt>
    <dgm:pt modelId="{EBA30B99-399F-4401-AB5E-FE08DAAABA1B}" type="pres">
      <dgm:prSet presAssocID="{2C42BF67-BDAF-4F19-B1FD-380B9D797B2E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60E69B-1707-4399-97D8-A02D3E75250F}" type="pres">
      <dgm:prSet presAssocID="{2C42BF67-BDAF-4F19-B1FD-380B9D797B2E}" presName="gear3srcNode" presStyleLbl="node1" presStyleIdx="2" presStyleCnt="3"/>
      <dgm:spPr/>
      <dgm:t>
        <a:bodyPr/>
        <a:lstStyle/>
        <a:p>
          <a:endParaRPr lang="en-US"/>
        </a:p>
      </dgm:t>
    </dgm:pt>
    <dgm:pt modelId="{BFA48378-28BA-46F2-9288-F3E8136E6718}" type="pres">
      <dgm:prSet presAssocID="{2C42BF67-BDAF-4F19-B1FD-380B9D797B2E}" presName="gear3dstNode" presStyleLbl="node1" presStyleIdx="2" presStyleCnt="3"/>
      <dgm:spPr/>
      <dgm:t>
        <a:bodyPr/>
        <a:lstStyle/>
        <a:p>
          <a:endParaRPr lang="en-US"/>
        </a:p>
      </dgm:t>
    </dgm:pt>
    <dgm:pt modelId="{AB70AFCF-BEBD-4F32-8B24-DF075C310B8A}" type="pres">
      <dgm:prSet presAssocID="{69F0CB59-EBE5-484C-876B-3ED4C4922DCE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C41A7DA4-A829-4DF7-835D-4E41BFC74785}" type="pres">
      <dgm:prSet presAssocID="{40870B10-EE97-4285-8376-F39928A52108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4B29C9A0-5F45-468C-8D81-73EEBD179433}" type="pres">
      <dgm:prSet presAssocID="{99B50835-69E9-47FF-8782-52429D9215A3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BA8182A0-5765-4BF6-AFEF-83A95E0F01D4}" type="presOf" srcId="{40870B10-EE97-4285-8376-F39928A52108}" destId="{C41A7DA4-A829-4DF7-835D-4E41BFC74785}" srcOrd="0" destOrd="0" presId="urn:microsoft.com/office/officeart/2005/8/layout/gear1"/>
    <dgm:cxn modelId="{F5B46FB0-C81E-4B02-BBAE-91DAB4C84897}" srcId="{31EA3007-1CA3-4718-AFFE-48DE16B82B81}" destId="{2C42BF67-BDAF-4F19-B1FD-380B9D797B2E}" srcOrd="2" destOrd="0" parTransId="{D4938012-034F-4E69-842B-373CD9F003D9}" sibTransId="{99B50835-69E9-47FF-8782-52429D9215A3}"/>
    <dgm:cxn modelId="{7B4AFED4-66A2-4D79-8DC1-A5F685B99B9B}" type="presOf" srcId="{69F0CB59-EBE5-484C-876B-3ED4C4922DCE}" destId="{AB70AFCF-BEBD-4F32-8B24-DF075C310B8A}" srcOrd="0" destOrd="0" presId="urn:microsoft.com/office/officeart/2005/8/layout/gear1"/>
    <dgm:cxn modelId="{3D17C719-81C1-4561-AE4C-F44EF983E888}" type="presOf" srcId="{BF4DFA2D-78EF-446D-9212-007F4439D310}" destId="{10F62232-2EB7-4662-846A-1B4F1110929B}" srcOrd="2" destOrd="0" presId="urn:microsoft.com/office/officeart/2005/8/layout/gear1"/>
    <dgm:cxn modelId="{B9261C8E-ACCB-43F2-92E0-28007B789365}" srcId="{31EA3007-1CA3-4718-AFFE-48DE16B82B81}" destId="{7527F039-935D-44B2-941A-058C007DCEA3}" srcOrd="0" destOrd="0" parTransId="{8BB47059-CF34-4968-8008-A5EC8D207AED}" sibTransId="{69F0CB59-EBE5-484C-876B-3ED4C4922DCE}"/>
    <dgm:cxn modelId="{A84804A7-3206-4A86-A9BB-7D85DD02A183}" srcId="{31EA3007-1CA3-4718-AFFE-48DE16B82B81}" destId="{BF4DFA2D-78EF-446D-9212-007F4439D310}" srcOrd="1" destOrd="0" parTransId="{B2080DF8-8E67-409B-9C07-DCC5F0D73CD2}" sibTransId="{40870B10-EE97-4285-8376-F39928A52108}"/>
    <dgm:cxn modelId="{A5654B2C-25ED-4D0E-9AE6-35C9C3EAA48C}" type="presOf" srcId="{31EA3007-1CA3-4718-AFFE-48DE16B82B81}" destId="{162CD80F-CEFC-47EF-B8C4-40BD76B49068}" srcOrd="0" destOrd="0" presId="urn:microsoft.com/office/officeart/2005/8/layout/gear1"/>
    <dgm:cxn modelId="{A00DF489-6EE1-4507-9BE0-131B216FF961}" type="presOf" srcId="{BF4DFA2D-78EF-446D-9212-007F4439D310}" destId="{F3E0FCAF-C52B-4B5B-99D1-0F8B1041CE3C}" srcOrd="1" destOrd="0" presId="urn:microsoft.com/office/officeart/2005/8/layout/gear1"/>
    <dgm:cxn modelId="{1FA433BD-39E2-4751-9AA9-D8C8F90C6A0E}" type="presOf" srcId="{2C42BF67-BDAF-4F19-B1FD-380B9D797B2E}" destId="{F560E69B-1707-4399-97D8-A02D3E75250F}" srcOrd="2" destOrd="0" presId="urn:microsoft.com/office/officeart/2005/8/layout/gear1"/>
    <dgm:cxn modelId="{91DF837A-5F07-4DA6-ACBC-C3D1508FD79C}" type="presOf" srcId="{2C42BF67-BDAF-4F19-B1FD-380B9D797B2E}" destId="{9BB3F4F0-3BE8-4F0E-904A-2542BC687D22}" srcOrd="0" destOrd="0" presId="urn:microsoft.com/office/officeart/2005/8/layout/gear1"/>
    <dgm:cxn modelId="{2A5FEABE-121D-417C-949B-C1BD7B6E2AF0}" type="presOf" srcId="{7527F039-935D-44B2-941A-058C007DCEA3}" destId="{FFDE9830-3918-4461-BD93-8A26618B4665}" srcOrd="1" destOrd="0" presId="urn:microsoft.com/office/officeart/2005/8/layout/gear1"/>
    <dgm:cxn modelId="{6539CE1D-000A-4003-BC40-CD350D4B3FB4}" type="presOf" srcId="{2C42BF67-BDAF-4F19-B1FD-380B9D797B2E}" destId="{EBA30B99-399F-4401-AB5E-FE08DAAABA1B}" srcOrd="1" destOrd="0" presId="urn:microsoft.com/office/officeart/2005/8/layout/gear1"/>
    <dgm:cxn modelId="{A4236D2B-B233-4784-A693-6DEB984709D0}" type="presOf" srcId="{7527F039-935D-44B2-941A-058C007DCEA3}" destId="{6BC3E81E-E1BF-4C22-9017-C28D9B977C08}" srcOrd="0" destOrd="0" presId="urn:microsoft.com/office/officeart/2005/8/layout/gear1"/>
    <dgm:cxn modelId="{D10222AE-BB32-4F58-8E80-D64FB8C9D36C}" type="presOf" srcId="{99B50835-69E9-47FF-8782-52429D9215A3}" destId="{4B29C9A0-5F45-468C-8D81-73EEBD179433}" srcOrd="0" destOrd="0" presId="urn:microsoft.com/office/officeart/2005/8/layout/gear1"/>
    <dgm:cxn modelId="{B5FA92AC-B4DB-4434-8E42-08A8FE893BA9}" type="presOf" srcId="{BF4DFA2D-78EF-446D-9212-007F4439D310}" destId="{43D6660A-7CBF-48F0-AE56-B0704FBA0D0F}" srcOrd="0" destOrd="0" presId="urn:microsoft.com/office/officeart/2005/8/layout/gear1"/>
    <dgm:cxn modelId="{DD4DDC83-A678-4803-BB2F-C5F51B583D57}" type="presOf" srcId="{7527F039-935D-44B2-941A-058C007DCEA3}" destId="{4FBA5788-0810-4E48-A2F5-4C9AD5055CF2}" srcOrd="2" destOrd="0" presId="urn:microsoft.com/office/officeart/2005/8/layout/gear1"/>
    <dgm:cxn modelId="{7D88CF89-FF21-44EB-ABFE-D4710D4BAF30}" type="presOf" srcId="{2C42BF67-BDAF-4F19-B1FD-380B9D797B2E}" destId="{BFA48378-28BA-46F2-9288-F3E8136E6718}" srcOrd="3" destOrd="0" presId="urn:microsoft.com/office/officeart/2005/8/layout/gear1"/>
    <dgm:cxn modelId="{A38438E3-793D-46E3-89BA-9C1CF2538ACA}" type="presParOf" srcId="{162CD80F-CEFC-47EF-B8C4-40BD76B49068}" destId="{6BC3E81E-E1BF-4C22-9017-C28D9B977C08}" srcOrd="0" destOrd="0" presId="urn:microsoft.com/office/officeart/2005/8/layout/gear1"/>
    <dgm:cxn modelId="{8C546E91-805A-4C5F-B784-635F215D5D19}" type="presParOf" srcId="{162CD80F-CEFC-47EF-B8C4-40BD76B49068}" destId="{FFDE9830-3918-4461-BD93-8A26618B4665}" srcOrd="1" destOrd="0" presId="urn:microsoft.com/office/officeart/2005/8/layout/gear1"/>
    <dgm:cxn modelId="{9E5CBA41-1CE8-4E34-A809-E35B6876C3C6}" type="presParOf" srcId="{162CD80F-CEFC-47EF-B8C4-40BD76B49068}" destId="{4FBA5788-0810-4E48-A2F5-4C9AD5055CF2}" srcOrd="2" destOrd="0" presId="urn:microsoft.com/office/officeart/2005/8/layout/gear1"/>
    <dgm:cxn modelId="{501A9343-50B5-4B46-B73B-C029018CBB7A}" type="presParOf" srcId="{162CD80F-CEFC-47EF-B8C4-40BD76B49068}" destId="{43D6660A-7CBF-48F0-AE56-B0704FBA0D0F}" srcOrd="3" destOrd="0" presId="urn:microsoft.com/office/officeart/2005/8/layout/gear1"/>
    <dgm:cxn modelId="{23724AA1-9AAF-4B63-8A5A-119439BA858A}" type="presParOf" srcId="{162CD80F-CEFC-47EF-B8C4-40BD76B49068}" destId="{F3E0FCAF-C52B-4B5B-99D1-0F8B1041CE3C}" srcOrd="4" destOrd="0" presId="urn:microsoft.com/office/officeart/2005/8/layout/gear1"/>
    <dgm:cxn modelId="{3182372E-8593-44B9-8684-D8CCF91F992F}" type="presParOf" srcId="{162CD80F-CEFC-47EF-B8C4-40BD76B49068}" destId="{10F62232-2EB7-4662-846A-1B4F1110929B}" srcOrd="5" destOrd="0" presId="urn:microsoft.com/office/officeart/2005/8/layout/gear1"/>
    <dgm:cxn modelId="{DE14E939-4E07-4F45-A321-41D4C9FA1564}" type="presParOf" srcId="{162CD80F-CEFC-47EF-B8C4-40BD76B49068}" destId="{9BB3F4F0-3BE8-4F0E-904A-2542BC687D22}" srcOrd="6" destOrd="0" presId="urn:microsoft.com/office/officeart/2005/8/layout/gear1"/>
    <dgm:cxn modelId="{96845EA7-A9A0-4FA2-84C9-CCEEF5070D3A}" type="presParOf" srcId="{162CD80F-CEFC-47EF-B8C4-40BD76B49068}" destId="{EBA30B99-399F-4401-AB5E-FE08DAAABA1B}" srcOrd="7" destOrd="0" presId="urn:microsoft.com/office/officeart/2005/8/layout/gear1"/>
    <dgm:cxn modelId="{6F6A5122-789D-470A-8E50-59BFDDAFF47D}" type="presParOf" srcId="{162CD80F-CEFC-47EF-B8C4-40BD76B49068}" destId="{F560E69B-1707-4399-97D8-A02D3E75250F}" srcOrd="8" destOrd="0" presId="urn:microsoft.com/office/officeart/2005/8/layout/gear1"/>
    <dgm:cxn modelId="{2251E711-6E0E-46E8-BAFC-C79205B8928C}" type="presParOf" srcId="{162CD80F-CEFC-47EF-B8C4-40BD76B49068}" destId="{BFA48378-28BA-46F2-9288-F3E8136E6718}" srcOrd="9" destOrd="0" presId="urn:microsoft.com/office/officeart/2005/8/layout/gear1"/>
    <dgm:cxn modelId="{A48EA3F1-5D34-4BD5-84AD-699B872384B8}" type="presParOf" srcId="{162CD80F-CEFC-47EF-B8C4-40BD76B49068}" destId="{AB70AFCF-BEBD-4F32-8B24-DF075C310B8A}" srcOrd="10" destOrd="0" presId="urn:microsoft.com/office/officeart/2005/8/layout/gear1"/>
    <dgm:cxn modelId="{06FEBF70-1179-46BB-AD2C-9E1120471D80}" type="presParOf" srcId="{162CD80F-CEFC-47EF-B8C4-40BD76B49068}" destId="{C41A7DA4-A829-4DF7-835D-4E41BFC74785}" srcOrd="11" destOrd="0" presId="urn:microsoft.com/office/officeart/2005/8/layout/gear1"/>
    <dgm:cxn modelId="{283AA074-3CA0-4148-A9C7-97C37B791926}" type="presParOf" srcId="{162CD80F-CEFC-47EF-B8C4-40BD76B49068}" destId="{4B29C9A0-5F45-468C-8D81-73EEBD179433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0B92CA-B5D4-47D2-AF30-CD1D8191CCC1}" type="doc">
      <dgm:prSet loTypeId="urn:microsoft.com/office/officeart/2005/8/layout/lProcess3" loCatId="process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83697CCA-D17E-4DEC-A842-F0C223037C8E}">
      <dgm:prSet phldrT="[Text]"/>
      <dgm:spPr>
        <a:xfrm>
          <a:off x="3420" y="849040"/>
          <a:ext cx="1755046" cy="702018"/>
        </a:xfr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Early Intervention</a:t>
          </a:r>
          <a:endParaRPr lang="en-US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3829D71D-426F-4238-AB97-5A5740D840B1}" type="parTrans" cxnId="{302CF7F6-98C1-421D-8994-88F6F3C04162}">
      <dgm:prSet/>
      <dgm:spPr/>
      <dgm:t>
        <a:bodyPr/>
        <a:lstStyle/>
        <a:p>
          <a:endParaRPr lang="en-US"/>
        </a:p>
      </dgm:t>
    </dgm:pt>
    <dgm:pt modelId="{63B4B2FE-851B-4E50-8BC1-284823A73114}" type="sibTrans" cxnId="{302CF7F6-98C1-421D-8994-88F6F3C04162}">
      <dgm:prSet/>
      <dgm:spPr/>
      <dgm:t>
        <a:bodyPr/>
        <a:lstStyle/>
        <a:p>
          <a:endParaRPr lang="en-US"/>
        </a:p>
      </dgm:t>
    </dgm:pt>
    <dgm:pt modelId="{DD847E80-D935-4C32-97BF-1652832DB8BB}">
      <dgm:prSet phldrT="[Text]"/>
      <dgm:spPr>
        <a:xfrm>
          <a:off x="1530311" y="908711"/>
          <a:ext cx="1456688" cy="582675"/>
        </a:xfrm>
        <a:solidFill>
          <a:srgbClr val="C0504D">
            <a:tint val="40000"/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C0504D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Cumulative File Check</a:t>
          </a:r>
        </a:p>
      </dgm:t>
    </dgm:pt>
    <dgm:pt modelId="{2DA79E75-2ACB-4831-9A8D-2B442FEB6C10}" type="parTrans" cxnId="{670462ED-A68B-4306-9B23-235396266B3A}">
      <dgm:prSet/>
      <dgm:spPr/>
      <dgm:t>
        <a:bodyPr/>
        <a:lstStyle/>
        <a:p>
          <a:endParaRPr lang="en-US"/>
        </a:p>
      </dgm:t>
    </dgm:pt>
    <dgm:pt modelId="{A7BDD27E-7919-4C3D-97D5-8A07470042FB}" type="sibTrans" cxnId="{670462ED-A68B-4306-9B23-235396266B3A}">
      <dgm:prSet/>
      <dgm:spPr/>
      <dgm:t>
        <a:bodyPr/>
        <a:lstStyle/>
        <a:p>
          <a:endParaRPr lang="en-US"/>
        </a:p>
      </dgm:t>
    </dgm:pt>
    <dgm:pt modelId="{FEDECE2B-F01A-4173-A016-CB8B687D9328}">
      <dgm:prSet phldrT="[Text]"/>
      <dgm:spPr>
        <a:xfrm>
          <a:off x="4035815" y="908711"/>
          <a:ext cx="1456688" cy="582675"/>
        </a:xfrm>
        <a:solidFill>
          <a:srgbClr val="8064A2">
            <a:tint val="40000"/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8064A2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Intervention Summary</a:t>
          </a:r>
        </a:p>
      </dgm:t>
    </dgm:pt>
    <dgm:pt modelId="{85119EDD-E3ED-4DC5-B3FF-887AD7D9D6AE}" type="parTrans" cxnId="{BCBDE739-9F3C-41AF-818E-35569012D5B6}">
      <dgm:prSet/>
      <dgm:spPr/>
      <dgm:t>
        <a:bodyPr/>
        <a:lstStyle/>
        <a:p>
          <a:endParaRPr lang="en-US"/>
        </a:p>
      </dgm:t>
    </dgm:pt>
    <dgm:pt modelId="{62FCAE85-0A69-4102-8554-E1B41AB7597F}" type="sibTrans" cxnId="{BCBDE739-9F3C-41AF-818E-35569012D5B6}">
      <dgm:prSet/>
      <dgm:spPr/>
      <dgm:t>
        <a:bodyPr/>
        <a:lstStyle/>
        <a:p>
          <a:endParaRPr lang="en-US"/>
        </a:p>
      </dgm:t>
    </dgm:pt>
    <dgm:pt modelId="{9C178F8D-63DC-4D64-9E97-FECC34F7D79A}">
      <dgm:prSet phldrT="[Text]"/>
      <dgm:spPr>
        <a:xfrm>
          <a:off x="3420" y="1649341"/>
          <a:ext cx="1755046" cy="702018"/>
        </a:xfr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After </a:t>
          </a:r>
          <a:r>
            <a:rPr lang="en-US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Referral</a:t>
          </a:r>
        </a:p>
      </dgm:t>
    </dgm:pt>
    <dgm:pt modelId="{627DF761-0E3D-44A1-A6D5-5580A1DD6146}" type="parTrans" cxnId="{DAC0D0F1-BFD9-4C21-94FA-0FC80309A8D7}">
      <dgm:prSet/>
      <dgm:spPr/>
      <dgm:t>
        <a:bodyPr/>
        <a:lstStyle/>
        <a:p>
          <a:endParaRPr lang="en-US"/>
        </a:p>
      </dgm:t>
    </dgm:pt>
    <dgm:pt modelId="{34CC8292-78A3-4F1D-9CEC-5AB21C165602}" type="sibTrans" cxnId="{DAC0D0F1-BFD9-4C21-94FA-0FC80309A8D7}">
      <dgm:prSet/>
      <dgm:spPr/>
      <dgm:t>
        <a:bodyPr/>
        <a:lstStyle/>
        <a:p>
          <a:endParaRPr lang="en-US"/>
        </a:p>
      </dgm:t>
    </dgm:pt>
    <dgm:pt modelId="{77D920D4-F565-4839-B11F-C8018A72B959}">
      <dgm:prSet phldrT="[Text]"/>
      <dgm:spPr>
        <a:xfrm>
          <a:off x="1530311" y="1709012"/>
          <a:ext cx="3516664" cy="582675"/>
        </a:xfrm>
        <a:solidFill>
          <a:srgbClr val="4BACC6">
            <a:tint val="40000"/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Comprehensive Evaluation Process for </a:t>
          </a:r>
          <a:r>
            <a:rPr lang="en-US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English </a:t>
          </a:r>
          <a:r>
            <a:rPr lang="en-US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Learners Checklist</a:t>
          </a:r>
        </a:p>
      </dgm:t>
    </dgm:pt>
    <dgm:pt modelId="{2A5F8AAD-272A-4D26-94D5-E1534BCCDDAE}" type="parTrans" cxnId="{6ECD7EC6-5A9A-47E3-A6F2-8AFB4BB4A35B}">
      <dgm:prSet/>
      <dgm:spPr/>
      <dgm:t>
        <a:bodyPr/>
        <a:lstStyle/>
        <a:p>
          <a:endParaRPr lang="en-US"/>
        </a:p>
      </dgm:t>
    </dgm:pt>
    <dgm:pt modelId="{CFB3E3BE-0104-4E29-ABB3-3753B213340E}" type="sibTrans" cxnId="{6ECD7EC6-5A9A-47E3-A6F2-8AFB4BB4A35B}">
      <dgm:prSet/>
      <dgm:spPr/>
      <dgm:t>
        <a:bodyPr/>
        <a:lstStyle/>
        <a:p>
          <a:endParaRPr lang="en-US"/>
        </a:p>
      </dgm:t>
    </dgm:pt>
    <dgm:pt modelId="{D4B5FCC2-C492-4B21-A6A2-791F84F0EF33}">
      <dgm:prSet phldrT="[Text]"/>
      <dgm:spPr>
        <a:xfrm>
          <a:off x="2783063" y="908711"/>
          <a:ext cx="1456688" cy="582675"/>
        </a:xfrm>
        <a:solidFill>
          <a:srgbClr val="9BBB59">
            <a:tint val="40000"/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9BBB59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Extrinsic Factors</a:t>
          </a:r>
        </a:p>
      </dgm:t>
    </dgm:pt>
    <dgm:pt modelId="{A168B11C-38D7-4F8C-9FAE-836BB7397043}" type="parTrans" cxnId="{1D601DEE-95B4-463A-BAF8-77B70E064FA6}">
      <dgm:prSet/>
      <dgm:spPr/>
      <dgm:t>
        <a:bodyPr/>
        <a:lstStyle/>
        <a:p>
          <a:endParaRPr lang="en-US"/>
        </a:p>
      </dgm:t>
    </dgm:pt>
    <dgm:pt modelId="{2EB8EDED-6491-4041-98AA-C15563430AAA}" type="sibTrans" cxnId="{1D601DEE-95B4-463A-BAF8-77B70E064FA6}">
      <dgm:prSet/>
      <dgm:spPr/>
      <dgm:t>
        <a:bodyPr/>
        <a:lstStyle/>
        <a:p>
          <a:endParaRPr lang="en-US"/>
        </a:p>
      </dgm:t>
    </dgm:pt>
    <dgm:pt modelId="{ED3C3AA1-964E-4289-9E95-289EC98D5F75}" type="pres">
      <dgm:prSet presAssocID="{BC0B92CA-B5D4-47D2-AF30-CD1D8191CCC1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4B3B066-780F-4718-8337-92C7D7856EDE}" type="pres">
      <dgm:prSet presAssocID="{83697CCA-D17E-4DEC-A842-F0C223037C8E}" presName="horFlow" presStyleCnt="0"/>
      <dgm:spPr/>
    </dgm:pt>
    <dgm:pt modelId="{54BA610D-9CB9-4E8F-AB8A-AF75FE300FBF}" type="pres">
      <dgm:prSet presAssocID="{83697CCA-D17E-4DEC-A842-F0C223037C8E}" presName="bigChev" presStyleLbl="node1" presStyleIdx="0" presStyleCnt="2" custScaleX="68772" custScaleY="79066" custLinFactNeighborX="-26" custLinFactNeighborY="-11539"/>
      <dgm:spPr>
        <a:prstGeom prst="chevron">
          <a:avLst/>
        </a:prstGeom>
      </dgm:spPr>
      <dgm:t>
        <a:bodyPr/>
        <a:lstStyle/>
        <a:p>
          <a:endParaRPr lang="en-US"/>
        </a:p>
      </dgm:t>
    </dgm:pt>
    <dgm:pt modelId="{FED7DC72-DB09-461E-8414-6A64590045A5}" type="pres">
      <dgm:prSet presAssocID="{2DA79E75-2ACB-4831-9A8D-2B442FEB6C10}" presName="parTrans" presStyleCnt="0"/>
      <dgm:spPr/>
    </dgm:pt>
    <dgm:pt modelId="{4808E6BE-ACB8-4121-BD96-C5934CC1D124}" type="pres">
      <dgm:prSet presAssocID="{DD847E80-D935-4C32-97BF-1652832DB8BB}" presName="node" presStyleLbl="alignAccFollowNode1" presStyleIdx="0" presStyleCnt="4" custScaleX="68772" custScaleY="79066" custLinFactNeighborX="5199" custLinFactNeighborY="-13553">
        <dgm:presLayoutVars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n-US"/>
        </a:p>
      </dgm:t>
    </dgm:pt>
    <dgm:pt modelId="{CE515450-FD91-4063-83C5-E77302DF9588}" type="pres">
      <dgm:prSet presAssocID="{A7BDD27E-7919-4C3D-97D5-8A07470042FB}" presName="sibTrans" presStyleCnt="0"/>
      <dgm:spPr/>
    </dgm:pt>
    <dgm:pt modelId="{1F6DDFFB-345F-4EF7-93F0-E6DF633A2AC0}" type="pres">
      <dgm:prSet presAssocID="{D4B5FCC2-C492-4B21-A6A2-791F84F0EF33}" presName="node" presStyleLbl="alignAccFollowNode1" presStyleIdx="1" presStyleCnt="4" custScaleX="68772" custScaleY="79066" custLinFactNeighborX="5199" custLinFactNeighborY="-13553">
        <dgm:presLayoutVars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n-US"/>
        </a:p>
      </dgm:t>
    </dgm:pt>
    <dgm:pt modelId="{9BE360B2-2A69-4B09-820F-5858F56AF517}" type="pres">
      <dgm:prSet presAssocID="{2EB8EDED-6491-4041-98AA-C15563430AAA}" presName="sibTrans" presStyleCnt="0"/>
      <dgm:spPr/>
    </dgm:pt>
    <dgm:pt modelId="{6913DE2F-92FC-4BDD-B4EC-9EC4705F921F}" type="pres">
      <dgm:prSet presAssocID="{FEDECE2B-F01A-4173-A016-CB8B687D9328}" presName="node" presStyleLbl="alignAccFollowNode1" presStyleIdx="2" presStyleCnt="4" custScaleX="68772" custScaleY="79066" custLinFactNeighborX="5199" custLinFactNeighborY="-13553">
        <dgm:presLayoutVars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n-US"/>
        </a:p>
      </dgm:t>
    </dgm:pt>
    <dgm:pt modelId="{3F44EC61-AE37-40C6-AA58-FBFF20421F71}" type="pres">
      <dgm:prSet presAssocID="{83697CCA-D17E-4DEC-A842-F0C223037C8E}" presName="vSp" presStyleCnt="0"/>
      <dgm:spPr/>
    </dgm:pt>
    <dgm:pt modelId="{9E690E32-A940-42CF-9758-C2A45952CDBD}" type="pres">
      <dgm:prSet presAssocID="{9C178F8D-63DC-4D64-9E97-FECC34F7D79A}" presName="horFlow" presStyleCnt="0"/>
      <dgm:spPr/>
    </dgm:pt>
    <dgm:pt modelId="{9751DEA2-F4C0-4FCE-A435-EDC0F747793E}" type="pres">
      <dgm:prSet presAssocID="{9C178F8D-63DC-4D64-9E97-FECC34F7D79A}" presName="bigChev" presStyleLbl="node1" presStyleIdx="1" presStyleCnt="2" custScaleX="68772" custScaleY="79066" custLinFactNeighborX="4647" custLinFactNeighborY="-11249"/>
      <dgm:spPr>
        <a:prstGeom prst="chevron">
          <a:avLst/>
        </a:prstGeom>
      </dgm:spPr>
      <dgm:t>
        <a:bodyPr/>
        <a:lstStyle/>
        <a:p>
          <a:endParaRPr lang="en-US"/>
        </a:p>
      </dgm:t>
    </dgm:pt>
    <dgm:pt modelId="{8784B327-2A08-4DB7-9589-65E8DAD01AEA}" type="pres">
      <dgm:prSet presAssocID="{2A5F8AAD-272A-4D26-94D5-E1534BCCDDAE}" presName="parTrans" presStyleCnt="0"/>
      <dgm:spPr/>
    </dgm:pt>
    <dgm:pt modelId="{95C946A3-930E-4048-843D-CD52502681FB}" type="pres">
      <dgm:prSet presAssocID="{77D920D4-F565-4839-B11F-C8018A72B959}" presName="node" presStyleLbl="alignAccFollowNode1" presStyleIdx="3" presStyleCnt="4" custScaleX="166025" custScaleY="79066" custLinFactNeighborX="4647" custLinFactNeighborY="-13553">
        <dgm:presLayoutVars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n-US"/>
        </a:p>
      </dgm:t>
    </dgm:pt>
  </dgm:ptLst>
  <dgm:cxnLst>
    <dgm:cxn modelId="{49A43F8E-1275-4913-8BB7-97B5AC01CD39}" type="presOf" srcId="{9C178F8D-63DC-4D64-9E97-FECC34F7D79A}" destId="{9751DEA2-F4C0-4FCE-A435-EDC0F747793E}" srcOrd="0" destOrd="0" presId="urn:microsoft.com/office/officeart/2005/8/layout/lProcess3"/>
    <dgm:cxn modelId="{0DFA6704-6CCD-4E01-A77D-5F5E19D72714}" type="presOf" srcId="{D4B5FCC2-C492-4B21-A6A2-791F84F0EF33}" destId="{1F6DDFFB-345F-4EF7-93F0-E6DF633A2AC0}" srcOrd="0" destOrd="0" presId="urn:microsoft.com/office/officeart/2005/8/layout/lProcess3"/>
    <dgm:cxn modelId="{670462ED-A68B-4306-9B23-235396266B3A}" srcId="{83697CCA-D17E-4DEC-A842-F0C223037C8E}" destId="{DD847E80-D935-4C32-97BF-1652832DB8BB}" srcOrd="0" destOrd="0" parTransId="{2DA79E75-2ACB-4831-9A8D-2B442FEB6C10}" sibTransId="{A7BDD27E-7919-4C3D-97D5-8A07470042FB}"/>
    <dgm:cxn modelId="{BCBDE739-9F3C-41AF-818E-35569012D5B6}" srcId="{83697CCA-D17E-4DEC-A842-F0C223037C8E}" destId="{FEDECE2B-F01A-4173-A016-CB8B687D9328}" srcOrd="2" destOrd="0" parTransId="{85119EDD-E3ED-4DC5-B3FF-887AD7D9D6AE}" sibTransId="{62FCAE85-0A69-4102-8554-E1B41AB7597F}"/>
    <dgm:cxn modelId="{DAC0D0F1-BFD9-4C21-94FA-0FC80309A8D7}" srcId="{BC0B92CA-B5D4-47D2-AF30-CD1D8191CCC1}" destId="{9C178F8D-63DC-4D64-9E97-FECC34F7D79A}" srcOrd="1" destOrd="0" parTransId="{627DF761-0E3D-44A1-A6D5-5580A1DD6146}" sibTransId="{34CC8292-78A3-4F1D-9CEC-5AB21C165602}"/>
    <dgm:cxn modelId="{5743C188-E62C-4425-A538-ADDC1F1BE9E6}" type="presOf" srcId="{77D920D4-F565-4839-B11F-C8018A72B959}" destId="{95C946A3-930E-4048-843D-CD52502681FB}" srcOrd="0" destOrd="0" presId="urn:microsoft.com/office/officeart/2005/8/layout/lProcess3"/>
    <dgm:cxn modelId="{6ECD7EC6-5A9A-47E3-A6F2-8AFB4BB4A35B}" srcId="{9C178F8D-63DC-4D64-9E97-FECC34F7D79A}" destId="{77D920D4-F565-4839-B11F-C8018A72B959}" srcOrd="0" destOrd="0" parTransId="{2A5F8AAD-272A-4D26-94D5-E1534BCCDDAE}" sibTransId="{CFB3E3BE-0104-4E29-ABB3-3753B213340E}"/>
    <dgm:cxn modelId="{302CF7F6-98C1-421D-8994-88F6F3C04162}" srcId="{BC0B92CA-B5D4-47D2-AF30-CD1D8191CCC1}" destId="{83697CCA-D17E-4DEC-A842-F0C223037C8E}" srcOrd="0" destOrd="0" parTransId="{3829D71D-426F-4238-AB97-5A5740D840B1}" sibTransId="{63B4B2FE-851B-4E50-8BC1-284823A73114}"/>
    <dgm:cxn modelId="{87C2C5A1-0081-445B-A56F-5599CA48FA18}" type="presOf" srcId="{BC0B92CA-B5D4-47D2-AF30-CD1D8191CCC1}" destId="{ED3C3AA1-964E-4289-9E95-289EC98D5F75}" srcOrd="0" destOrd="0" presId="urn:microsoft.com/office/officeart/2005/8/layout/lProcess3"/>
    <dgm:cxn modelId="{022097AD-8B3B-4B72-9847-6E08B595FD55}" type="presOf" srcId="{FEDECE2B-F01A-4173-A016-CB8B687D9328}" destId="{6913DE2F-92FC-4BDD-B4EC-9EC4705F921F}" srcOrd="0" destOrd="0" presId="urn:microsoft.com/office/officeart/2005/8/layout/lProcess3"/>
    <dgm:cxn modelId="{287E67B2-3618-4E7F-B7B4-0382C3BC2644}" type="presOf" srcId="{83697CCA-D17E-4DEC-A842-F0C223037C8E}" destId="{54BA610D-9CB9-4E8F-AB8A-AF75FE300FBF}" srcOrd="0" destOrd="0" presId="urn:microsoft.com/office/officeart/2005/8/layout/lProcess3"/>
    <dgm:cxn modelId="{F66C5DF7-8591-4A9D-82A0-BB993B75A487}" type="presOf" srcId="{DD847E80-D935-4C32-97BF-1652832DB8BB}" destId="{4808E6BE-ACB8-4121-BD96-C5934CC1D124}" srcOrd="0" destOrd="0" presId="urn:microsoft.com/office/officeart/2005/8/layout/lProcess3"/>
    <dgm:cxn modelId="{1D601DEE-95B4-463A-BAF8-77B70E064FA6}" srcId="{83697CCA-D17E-4DEC-A842-F0C223037C8E}" destId="{D4B5FCC2-C492-4B21-A6A2-791F84F0EF33}" srcOrd="1" destOrd="0" parTransId="{A168B11C-38D7-4F8C-9FAE-836BB7397043}" sibTransId="{2EB8EDED-6491-4041-98AA-C15563430AAA}"/>
    <dgm:cxn modelId="{D2433018-1588-4E84-9ACD-04F3578FA5C5}" type="presParOf" srcId="{ED3C3AA1-964E-4289-9E95-289EC98D5F75}" destId="{64B3B066-780F-4718-8337-92C7D7856EDE}" srcOrd="0" destOrd="0" presId="urn:microsoft.com/office/officeart/2005/8/layout/lProcess3"/>
    <dgm:cxn modelId="{7F453F81-17CC-49FB-97F0-4288F1EEDA22}" type="presParOf" srcId="{64B3B066-780F-4718-8337-92C7D7856EDE}" destId="{54BA610D-9CB9-4E8F-AB8A-AF75FE300FBF}" srcOrd="0" destOrd="0" presId="urn:microsoft.com/office/officeart/2005/8/layout/lProcess3"/>
    <dgm:cxn modelId="{A8FC60F0-208D-491C-AAEE-EB87205EA55A}" type="presParOf" srcId="{64B3B066-780F-4718-8337-92C7D7856EDE}" destId="{FED7DC72-DB09-461E-8414-6A64590045A5}" srcOrd="1" destOrd="0" presId="urn:microsoft.com/office/officeart/2005/8/layout/lProcess3"/>
    <dgm:cxn modelId="{16DC8A07-096B-4130-8660-B54FA76D10E6}" type="presParOf" srcId="{64B3B066-780F-4718-8337-92C7D7856EDE}" destId="{4808E6BE-ACB8-4121-BD96-C5934CC1D124}" srcOrd="2" destOrd="0" presId="urn:microsoft.com/office/officeart/2005/8/layout/lProcess3"/>
    <dgm:cxn modelId="{710593B7-37E4-4E41-BA4E-624187CA74A6}" type="presParOf" srcId="{64B3B066-780F-4718-8337-92C7D7856EDE}" destId="{CE515450-FD91-4063-83C5-E77302DF9588}" srcOrd="3" destOrd="0" presId="urn:microsoft.com/office/officeart/2005/8/layout/lProcess3"/>
    <dgm:cxn modelId="{3F41B415-A745-4A16-BD54-42C8666B03EA}" type="presParOf" srcId="{64B3B066-780F-4718-8337-92C7D7856EDE}" destId="{1F6DDFFB-345F-4EF7-93F0-E6DF633A2AC0}" srcOrd="4" destOrd="0" presId="urn:microsoft.com/office/officeart/2005/8/layout/lProcess3"/>
    <dgm:cxn modelId="{EC7C3EE6-E0BC-4030-B369-A398723C094D}" type="presParOf" srcId="{64B3B066-780F-4718-8337-92C7D7856EDE}" destId="{9BE360B2-2A69-4B09-820F-5858F56AF517}" srcOrd="5" destOrd="0" presId="urn:microsoft.com/office/officeart/2005/8/layout/lProcess3"/>
    <dgm:cxn modelId="{DEE55666-10E0-4F57-B9C3-0A946D613B54}" type="presParOf" srcId="{64B3B066-780F-4718-8337-92C7D7856EDE}" destId="{6913DE2F-92FC-4BDD-B4EC-9EC4705F921F}" srcOrd="6" destOrd="0" presId="urn:microsoft.com/office/officeart/2005/8/layout/lProcess3"/>
    <dgm:cxn modelId="{E9565A60-1BCB-4131-8EAB-32A511F8123D}" type="presParOf" srcId="{ED3C3AA1-964E-4289-9E95-289EC98D5F75}" destId="{3F44EC61-AE37-40C6-AA58-FBFF20421F71}" srcOrd="1" destOrd="0" presId="urn:microsoft.com/office/officeart/2005/8/layout/lProcess3"/>
    <dgm:cxn modelId="{4386F5E6-C588-4FE1-8312-2CB4826B417E}" type="presParOf" srcId="{ED3C3AA1-964E-4289-9E95-289EC98D5F75}" destId="{9E690E32-A940-42CF-9758-C2A45952CDBD}" srcOrd="2" destOrd="0" presId="urn:microsoft.com/office/officeart/2005/8/layout/lProcess3"/>
    <dgm:cxn modelId="{BE36677A-CEAA-488C-8C68-C0863B04DD8F}" type="presParOf" srcId="{9E690E32-A940-42CF-9758-C2A45952CDBD}" destId="{9751DEA2-F4C0-4FCE-A435-EDC0F747793E}" srcOrd="0" destOrd="0" presId="urn:microsoft.com/office/officeart/2005/8/layout/lProcess3"/>
    <dgm:cxn modelId="{BAF59FF8-E689-40C2-A326-D4B1D660D55F}" type="presParOf" srcId="{9E690E32-A940-42CF-9758-C2A45952CDBD}" destId="{8784B327-2A08-4DB7-9589-65E8DAD01AEA}" srcOrd="1" destOrd="0" presId="urn:microsoft.com/office/officeart/2005/8/layout/lProcess3"/>
    <dgm:cxn modelId="{B69DDB52-9CDD-4D4C-AD69-AD6EC02A37A3}" type="presParOf" srcId="{9E690E32-A940-42CF-9758-C2A45952CDBD}" destId="{95C946A3-930E-4048-843D-CD52502681FB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C3E81E-E1BF-4C22-9017-C28D9B977C08}">
      <dsp:nvSpPr>
        <dsp:cNvPr id="0" name=""/>
        <dsp:cNvSpPr/>
      </dsp:nvSpPr>
      <dsp:spPr>
        <a:xfrm>
          <a:off x="2188051" y="1474469"/>
          <a:ext cx="1802130" cy="1802130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Collaboration</a:t>
          </a:r>
          <a:endParaRPr lang="en-US" sz="1300" kern="1200" dirty="0"/>
        </a:p>
      </dsp:txBody>
      <dsp:txXfrm>
        <a:off x="2550359" y="1896609"/>
        <a:ext cx="1077514" cy="926332"/>
      </dsp:txXfrm>
    </dsp:sp>
    <dsp:sp modelId="{43D6660A-7CBF-48F0-AE56-B0704FBA0D0F}">
      <dsp:nvSpPr>
        <dsp:cNvPr id="0" name=""/>
        <dsp:cNvSpPr/>
      </dsp:nvSpPr>
      <dsp:spPr>
        <a:xfrm>
          <a:off x="1139539" y="1048511"/>
          <a:ext cx="1310640" cy="1310640"/>
        </a:xfrm>
        <a:prstGeom prst="gear6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PD</a:t>
          </a:r>
          <a:endParaRPr lang="en-US" sz="1300" kern="1200" dirty="0"/>
        </a:p>
      </dsp:txBody>
      <dsp:txXfrm>
        <a:off x="1469497" y="1380463"/>
        <a:ext cx="650724" cy="646736"/>
      </dsp:txXfrm>
    </dsp:sp>
    <dsp:sp modelId="{9BB3F4F0-3BE8-4F0E-904A-2542BC687D22}">
      <dsp:nvSpPr>
        <dsp:cNvPr id="0" name=""/>
        <dsp:cNvSpPr/>
      </dsp:nvSpPr>
      <dsp:spPr>
        <a:xfrm rot="20700000">
          <a:off x="1873631" y="144304"/>
          <a:ext cx="1284159" cy="1284159"/>
        </a:xfrm>
        <a:prstGeom prst="gear6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Data</a:t>
          </a:r>
          <a:endParaRPr lang="en-US" sz="1300" kern="1200" dirty="0"/>
        </a:p>
      </dsp:txBody>
      <dsp:txXfrm rot="-20700000">
        <a:off x="2155285" y="425957"/>
        <a:ext cx="720852" cy="720852"/>
      </dsp:txXfrm>
    </dsp:sp>
    <dsp:sp modelId="{AB70AFCF-BEBD-4F32-8B24-DF075C310B8A}">
      <dsp:nvSpPr>
        <dsp:cNvPr id="0" name=""/>
        <dsp:cNvSpPr/>
      </dsp:nvSpPr>
      <dsp:spPr>
        <a:xfrm>
          <a:off x="2039668" y="1208066"/>
          <a:ext cx="2306726" cy="2306726"/>
        </a:xfrm>
        <a:prstGeom prst="circularArrow">
          <a:avLst>
            <a:gd name="adj1" fmla="val 4688"/>
            <a:gd name="adj2" fmla="val 299029"/>
            <a:gd name="adj3" fmla="val 2489472"/>
            <a:gd name="adj4" fmla="val 15920025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1A7DA4-A829-4DF7-835D-4E41BFC74785}">
      <dsp:nvSpPr>
        <dsp:cNvPr id="0" name=""/>
        <dsp:cNvSpPr/>
      </dsp:nvSpPr>
      <dsp:spPr>
        <a:xfrm>
          <a:off x="907427" y="762455"/>
          <a:ext cx="1675980" cy="167598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29C9A0-5F45-468C-8D81-73EEBD179433}">
      <dsp:nvSpPr>
        <dsp:cNvPr id="0" name=""/>
        <dsp:cNvSpPr/>
      </dsp:nvSpPr>
      <dsp:spPr>
        <a:xfrm>
          <a:off x="1576592" y="-133036"/>
          <a:ext cx="1807044" cy="180704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BA610D-9CB9-4E8F-AB8A-AF75FE300FBF}">
      <dsp:nvSpPr>
        <dsp:cNvPr id="0" name=""/>
        <dsp:cNvSpPr/>
      </dsp:nvSpPr>
      <dsp:spPr>
        <a:xfrm>
          <a:off x="1" y="1321423"/>
          <a:ext cx="3011981" cy="1385129"/>
        </a:xfrm>
        <a:prstGeom prst="chevron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Early Intervention</a:t>
          </a:r>
          <a:endParaRPr lang="en-US" sz="24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92566" y="1321423"/>
        <a:ext cx="1626852" cy="1385129"/>
      </dsp:txXfrm>
    </dsp:sp>
    <dsp:sp modelId="{4808E6BE-ACB8-4121-BD96-C5934CC1D124}">
      <dsp:nvSpPr>
        <dsp:cNvPr id="0" name=""/>
        <dsp:cNvSpPr/>
      </dsp:nvSpPr>
      <dsp:spPr>
        <a:xfrm>
          <a:off x="2469233" y="1444239"/>
          <a:ext cx="2499944" cy="1149657"/>
        </a:xfrm>
        <a:prstGeom prst="chevron">
          <a:avLst/>
        </a:prstGeom>
        <a:solidFill>
          <a:srgbClr val="C0504D">
            <a:tint val="40000"/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C0504D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Cumulative File Check</a:t>
          </a:r>
        </a:p>
      </dsp:txBody>
      <dsp:txXfrm>
        <a:off x="3044062" y="1444239"/>
        <a:ext cx="1350287" cy="1149657"/>
      </dsp:txXfrm>
    </dsp:sp>
    <dsp:sp modelId="{1F6DDFFB-345F-4EF7-93F0-E6DF633A2AC0}">
      <dsp:nvSpPr>
        <dsp:cNvPr id="0" name=""/>
        <dsp:cNvSpPr/>
      </dsp:nvSpPr>
      <dsp:spPr>
        <a:xfrm>
          <a:off x="4460260" y="1444239"/>
          <a:ext cx="2499944" cy="1149657"/>
        </a:xfrm>
        <a:prstGeom prst="chevron">
          <a:avLst/>
        </a:prstGeom>
        <a:solidFill>
          <a:srgbClr val="9BBB59">
            <a:tint val="40000"/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9BBB59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Extrinsic Factors</a:t>
          </a:r>
        </a:p>
      </dsp:txBody>
      <dsp:txXfrm>
        <a:off x="5035089" y="1444239"/>
        <a:ext cx="1350287" cy="1149657"/>
      </dsp:txXfrm>
    </dsp:sp>
    <dsp:sp modelId="{6913DE2F-92FC-4BDD-B4EC-9EC4705F921F}">
      <dsp:nvSpPr>
        <dsp:cNvPr id="0" name=""/>
        <dsp:cNvSpPr/>
      </dsp:nvSpPr>
      <dsp:spPr>
        <a:xfrm>
          <a:off x="6424979" y="1444239"/>
          <a:ext cx="2499944" cy="1149657"/>
        </a:xfrm>
        <a:prstGeom prst="chevron">
          <a:avLst/>
        </a:prstGeom>
        <a:solidFill>
          <a:srgbClr val="8064A2">
            <a:tint val="40000"/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8064A2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Intervention Summary</a:t>
          </a:r>
        </a:p>
      </dsp:txBody>
      <dsp:txXfrm>
        <a:off x="6999808" y="1444239"/>
        <a:ext cx="1350287" cy="1149657"/>
      </dsp:txXfrm>
    </dsp:sp>
    <dsp:sp modelId="{9751DEA2-F4C0-4FCE-A435-EDC0F747793E}">
      <dsp:nvSpPr>
        <dsp:cNvPr id="0" name=""/>
        <dsp:cNvSpPr/>
      </dsp:nvSpPr>
      <dsp:spPr>
        <a:xfrm>
          <a:off x="26607" y="2956894"/>
          <a:ext cx="3011981" cy="1385129"/>
        </a:xfrm>
        <a:prstGeom prst="chevron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After </a:t>
          </a:r>
          <a:r>
            <a:rPr lang="en-US" sz="24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Referral</a:t>
          </a:r>
        </a:p>
      </dsp:txBody>
      <dsp:txXfrm>
        <a:off x="719172" y="2956894"/>
        <a:ext cx="1626852" cy="1385129"/>
      </dsp:txXfrm>
    </dsp:sp>
    <dsp:sp modelId="{95C946A3-930E-4048-843D-CD52502681FB}">
      <dsp:nvSpPr>
        <dsp:cNvPr id="0" name=""/>
        <dsp:cNvSpPr/>
      </dsp:nvSpPr>
      <dsp:spPr>
        <a:xfrm>
          <a:off x="2469232" y="3074630"/>
          <a:ext cx="6035207" cy="1149657"/>
        </a:xfrm>
        <a:prstGeom prst="chevron">
          <a:avLst/>
        </a:prstGeom>
        <a:solidFill>
          <a:srgbClr val="4BACC6">
            <a:tint val="40000"/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Comprehensive Evaluation Process for </a:t>
          </a:r>
          <a:r>
            <a:rPr lang="en-US" sz="20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English </a:t>
          </a:r>
          <a:r>
            <a:rPr lang="en-US" sz="20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Learners Checklist</a:t>
          </a:r>
        </a:p>
      </dsp:txBody>
      <dsp:txXfrm>
        <a:off x="3044061" y="3074630"/>
        <a:ext cx="4885550" cy="11496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5861" cy="4578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650" tIns="45825" rIns="91650" bIns="45825" numCol="1" anchor="ctr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3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8619" y="0"/>
            <a:ext cx="2998965" cy="4578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650" tIns="45825" rIns="91650" bIns="45825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3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51292"/>
            <a:ext cx="3075861" cy="4578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3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8619" y="8851292"/>
            <a:ext cx="2998965" cy="4578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A70A42-0D95-40F7-A194-DA5E89E404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7420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413" cy="46418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algn="l" defTabSz="9292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987" y="0"/>
            <a:ext cx="3037413" cy="46418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algn="r" defTabSz="9292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975" y="4416109"/>
            <a:ext cx="5142455" cy="418242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216"/>
            <a:ext cx="3037413" cy="46418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algn="l" defTabSz="9292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987" y="8832216"/>
            <a:ext cx="3037413" cy="46418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algn="r" defTabSz="929232">
              <a:defRPr sz="1200"/>
            </a:lvl1pPr>
          </a:lstStyle>
          <a:p>
            <a:pPr>
              <a:defRPr/>
            </a:pPr>
            <a:fld id="{7A0AE229-B1A7-48C8-AF27-B6D7FCE4D1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077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defTabSz="916503" eaLnBrk="1" hangingPunct="1">
              <a:defRPr/>
            </a:pPr>
            <a:endParaRPr lang="en-US" altLang="en-US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0672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Char char="•"/>
            </a:pPr>
            <a:endParaRPr lang="en-US" altLang="en-US" sz="10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3930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 typeface="Webdings" pitchFamily="18" charset="2"/>
              <a:buNone/>
            </a:pPr>
            <a:endParaRPr lang="en-US" altLang="en-US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8554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 txBox="1">
            <a:spLocks noGrp="1" noChangeArrowheads="1"/>
          </p:cNvSpPr>
          <p:nvPr/>
        </p:nvSpPr>
        <p:spPr bwMode="auto">
          <a:xfrm>
            <a:off x="3969783" y="8829037"/>
            <a:ext cx="3039015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50" tIns="45825" rIns="91650" bIns="45825" anchor="b"/>
          <a:lstStyle/>
          <a:p>
            <a:pPr algn="r"/>
            <a:fld id="{C92B5713-1231-40A4-8C5E-794DE5941E51}" type="slidenum">
              <a:rPr lang="en-US" altLang="en-US" sz="1200">
                <a:latin typeface="Arial" pitchFamily="34" charset="0"/>
                <a:cs typeface="Arial" pitchFamily="34" charset="0"/>
              </a:rPr>
              <a:pPr algn="r"/>
              <a:t>12</a:t>
            </a:fld>
            <a:endParaRPr lang="en-US" alt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defTabSz="916503" eaLnBrk="1" hangingPunct="1">
              <a:lnSpc>
                <a:spcPct val="90000"/>
              </a:lnSpc>
              <a:defRPr/>
            </a:pPr>
            <a:endParaRPr lang="en-US" dirty="0"/>
          </a:p>
          <a:p>
            <a:pPr defTabSz="916503" eaLnBrk="1" hangingPunct="1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altLang="en-US" i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ebdings" pitchFamily="18" charset="2"/>
              <a:buNone/>
            </a:pPr>
            <a:endParaRPr lang="en-US" alt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1468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 txBox="1">
            <a:spLocks noGrp="1" noChangeArrowheads="1"/>
          </p:cNvSpPr>
          <p:nvPr/>
        </p:nvSpPr>
        <p:spPr bwMode="auto">
          <a:xfrm>
            <a:off x="3969783" y="8829037"/>
            <a:ext cx="3039015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50" tIns="45825" rIns="91650" bIns="45825" anchor="b"/>
          <a:lstStyle/>
          <a:p>
            <a:pPr algn="r"/>
            <a:fld id="{FE53B675-C1E9-4EC9-850E-550330FB6673}" type="slidenum">
              <a:rPr lang="en-US" altLang="en-US" sz="1200">
                <a:latin typeface="Arial" pitchFamily="34" charset="0"/>
                <a:cs typeface="Arial" pitchFamily="34" charset="0"/>
              </a:rPr>
              <a:pPr algn="r"/>
              <a:t>13</a:t>
            </a:fld>
            <a:endParaRPr lang="en-US" alt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baseline="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9379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pitchFamily="34" charset="0"/>
              <a:cs typeface="Arial" pitchFamily="34" charset="0"/>
            </a:endParaRPr>
          </a:p>
          <a:p>
            <a:endParaRPr lang="en-US" alt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2310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 txBox="1">
            <a:spLocks noGrp="1" noChangeArrowheads="1"/>
          </p:cNvSpPr>
          <p:nvPr/>
        </p:nvSpPr>
        <p:spPr bwMode="auto">
          <a:xfrm>
            <a:off x="3969783" y="8829037"/>
            <a:ext cx="3039015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50" tIns="45825" rIns="91650" bIns="45825" anchor="b"/>
          <a:lstStyle/>
          <a:p>
            <a:pPr algn="r"/>
            <a:fld id="{F96747B9-2C49-42EC-ADC5-09272C31BCFC}" type="slidenum">
              <a:rPr lang="en-US" altLang="en-US" sz="1200">
                <a:latin typeface="Arial" pitchFamily="34" charset="0"/>
                <a:cs typeface="Arial" pitchFamily="34" charset="0"/>
              </a:rPr>
              <a:pPr algn="r"/>
              <a:t>15</a:t>
            </a:fld>
            <a:endParaRPr lang="en-US" alt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b="1" dirty="0"/>
              <a:t> </a:t>
            </a:r>
            <a:endParaRPr lang="en-US" dirty="0"/>
          </a:p>
          <a:p>
            <a:endParaRPr lang="en-US" alt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5928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 txBox="1">
            <a:spLocks noGrp="1" noChangeArrowheads="1"/>
          </p:cNvSpPr>
          <p:nvPr/>
        </p:nvSpPr>
        <p:spPr bwMode="auto">
          <a:xfrm>
            <a:off x="3969783" y="8829037"/>
            <a:ext cx="3039015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50" tIns="45825" rIns="91650" bIns="45825" anchor="b"/>
          <a:lstStyle/>
          <a:p>
            <a:pPr algn="r"/>
            <a:fld id="{CEBB081F-BED7-486A-BC1F-52AC85B6E6AC}" type="slidenum">
              <a:rPr lang="en-US" altLang="en-US" sz="1200">
                <a:latin typeface="Arial" pitchFamily="34" charset="0"/>
                <a:cs typeface="Arial" pitchFamily="34" charset="0"/>
              </a:rPr>
              <a:pPr algn="r"/>
              <a:t>16</a:t>
            </a:fld>
            <a:endParaRPr lang="en-US" alt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3100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503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58214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503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58214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 txBox="1">
            <a:spLocks noGrp="1" noChangeArrowheads="1"/>
          </p:cNvSpPr>
          <p:nvPr/>
        </p:nvSpPr>
        <p:spPr bwMode="auto">
          <a:xfrm>
            <a:off x="3969783" y="8829037"/>
            <a:ext cx="3039015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50" tIns="45825" rIns="91650" bIns="45825" anchor="b"/>
          <a:lstStyle/>
          <a:p>
            <a:pPr algn="r"/>
            <a:fld id="{D1891BF7-F102-4E2F-B9A7-6C89BA48738C}" type="slidenum">
              <a:rPr lang="en-US" altLang="en-US" sz="1200">
                <a:latin typeface="Arial" pitchFamily="34" charset="0"/>
                <a:cs typeface="Arial" pitchFamily="34" charset="0"/>
              </a:rPr>
              <a:pPr algn="r"/>
              <a:t>19</a:t>
            </a:fld>
            <a:endParaRPr lang="en-US" alt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 typeface="Webdings" pitchFamily="18" charset="2"/>
              <a:buNone/>
            </a:pPr>
            <a:endParaRPr lang="en-US" altLang="en-US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534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>
              <a:latin typeface="Tahoma" pitchFamily="34" charset="0"/>
            </a:endParaRPr>
          </a:p>
          <a:p>
            <a:endParaRPr lang="en-US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9726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 txBox="1">
            <a:spLocks noGrp="1" noChangeArrowheads="1"/>
          </p:cNvSpPr>
          <p:nvPr/>
        </p:nvSpPr>
        <p:spPr bwMode="auto">
          <a:xfrm>
            <a:off x="3969783" y="8829037"/>
            <a:ext cx="3039015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50" tIns="45825" rIns="91650" bIns="45825" anchor="b"/>
          <a:lstStyle/>
          <a:p>
            <a:pPr algn="r"/>
            <a:fld id="{0AE21093-69D9-456D-9DF9-DE313320C3DA}" type="slidenum">
              <a:rPr lang="en-US" altLang="en-US" sz="1200">
                <a:latin typeface="Arial" pitchFamily="34" charset="0"/>
                <a:cs typeface="Arial" pitchFamily="34" charset="0"/>
              </a:rPr>
              <a:pPr algn="r"/>
              <a:t>20</a:t>
            </a:fld>
            <a:endParaRPr lang="en-US" alt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 typeface="Webdings" pitchFamily="18" charset="2"/>
              <a:buNone/>
            </a:pPr>
            <a:endParaRPr lang="en-US" alt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8735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 txBox="1">
            <a:spLocks noGrp="1" noChangeArrowheads="1"/>
          </p:cNvSpPr>
          <p:nvPr/>
        </p:nvSpPr>
        <p:spPr bwMode="auto">
          <a:xfrm>
            <a:off x="3969783" y="8829037"/>
            <a:ext cx="3039015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50" tIns="45825" rIns="91650" bIns="45825" anchor="b"/>
          <a:lstStyle/>
          <a:p>
            <a:pPr algn="r"/>
            <a:fld id="{E879ED56-3C41-49A5-A6D3-3EAE57243693}" type="slidenum">
              <a:rPr lang="en-US" altLang="en-US" sz="1200">
                <a:latin typeface="Arial" pitchFamily="34" charset="0"/>
                <a:cs typeface="Arial" pitchFamily="34" charset="0"/>
              </a:rPr>
              <a:pPr algn="r"/>
              <a:t>21</a:t>
            </a:fld>
            <a:endParaRPr lang="en-US" alt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 typeface="Webdings" pitchFamily="18" charset="2"/>
              <a:buNone/>
            </a:pPr>
            <a:endParaRPr lang="en-US" alt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8334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 txBox="1">
            <a:spLocks noGrp="1" noChangeArrowheads="1"/>
          </p:cNvSpPr>
          <p:nvPr/>
        </p:nvSpPr>
        <p:spPr bwMode="auto">
          <a:xfrm>
            <a:off x="3969783" y="8829037"/>
            <a:ext cx="3039015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50" tIns="45825" rIns="91650" bIns="45825" anchor="b"/>
          <a:lstStyle/>
          <a:p>
            <a:pPr algn="r"/>
            <a:fld id="{659EF266-62BD-4A4C-86BB-CC49C34B5AE5}" type="slidenum">
              <a:rPr lang="en-US" altLang="en-US" sz="1200">
                <a:latin typeface="Arial" pitchFamily="34" charset="0"/>
                <a:cs typeface="Arial" pitchFamily="34" charset="0"/>
              </a:rPr>
              <a:pPr algn="r"/>
              <a:t>22</a:t>
            </a:fld>
            <a:endParaRPr lang="en-US" alt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 typeface="Webdings" pitchFamily="18" charset="2"/>
              <a:buNone/>
            </a:pPr>
            <a:endParaRPr lang="en-US" alt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456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350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indent="0" algn="l" defTabSz="91650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426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endParaRPr lang="en-US" b="1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796454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z="1000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4593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969784" y="8829041"/>
            <a:ext cx="3039015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61" tIns="45930" rIns="91861" bIns="45930" anchor="b"/>
          <a:lstStyle/>
          <a:p>
            <a:pPr algn="r"/>
            <a:fld id="{4CD3DC2F-CAF2-4788-A392-A2C2E93D2B5A}" type="slidenum">
              <a:rPr lang="en-US" altLang="en-US" sz="1200">
                <a:latin typeface="Arial" pitchFamily="34" charset="0"/>
                <a:cs typeface="Arial" pitchFamily="34" charset="0"/>
              </a:rPr>
              <a:pPr algn="r"/>
              <a:t>7</a:t>
            </a:fld>
            <a:endParaRPr lang="en-US" alt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7204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 txBox="1">
            <a:spLocks noGrp="1" noChangeArrowheads="1"/>
          </p:cNvSpPr>
          <p:nvPr/>
        </p:nvSpPr>
        <p:spPr bwMode="auto">
          <a:xfrm>
            <a:off x="3969783" y="8829037"/>
            <a:ext cx="3039015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50" tIns="45825" rIns="91650" bIns="45825" anchor="b"/>
          <a:lstStyle/>
          <a:p>
            <a:pPr algn="r"/>
            <a:fld id="{DCA4A3E7-26E3-4EF4-9C07-3A9B3A1B6BC9}" type="slidenum">
              <a:rPr lang="en-US" altLang="en-US" sz="1200">
                <a:latin typeface="Arial" pitchFamily="34" charset="0"/>
                <a:cs typeface="Arial" pitchFamily="34" charset="0"/>
              </a:rPr>
              <a:pPr algn="r"/>
              <a:t>8</a:t>
            </a:fld>
            <a:endParaRPr lang="en-US" alt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z="1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9596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19504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19475" y="1828800"/>
            <a:ext cx="5343525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6350" y="4184650"/>
            <a:ext cx="4946650" cy="1368425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xfrm>
            <a:off x="1225550" y="62007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03588" y="6200775"/>
            <a:ext cx="36369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2950" y="62007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D8FD7-DC45-4004-9117-77403903DB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0EFD8-0405-46D6-9595-B0ED4FDA3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3075" y="225425"/>
            <a:ext cx="1925638" cy="5975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2988" y="225425"/>
            <a:ext cx="5627687" cy="5975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83A44-3A0D-49EE-9004-C7C478E01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CC824-C990-48B2-8E80-70E309C0AD0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35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E22F1-0A29-4EF5-A146-2F38EDB65F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9317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CD64D-64F2-49CD-927F-C234DB744FD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336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33A5B-C771-4DD2-A26F-C28E21CBDF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443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5E269-9B4F-4E10-91F5-57D64735C7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220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FBBBD-D6DF-45DD-89B1-64316D108AD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7364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AA8A6-33B2-485B-BAD2-651E0888368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3796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11F91-647B-415D-9F9C-8417C055E4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109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58915-609C-4323-B263-6DB9205D33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30048-5C5A-4CAB-A22E-C660CEDA2C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4125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CC76C-9CE1-490A-8A6B-7AC6885B33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5604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99AD8-1036-48F7-9C44-2B1E91B605E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423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4B810-ACEF-47C8-B5BD-3ED659A70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2988" y="1304925"/>
            <a:ext cx="3776662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2050" y="1304925"/>
            <a:ext cx="3776663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E319D-0467-47E5-8369-FAC49B4CF0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272EA-A034-4B42-A527-E2DA81B3C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630CE-6986-40EB-A8B5-66C435E57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3E421-E207-41B7-B63C-CC75D75DE1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219B0-17FB-4F0A-AA09-C46F294E09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8755F-60EC-4A84-A70C-85F8FF7A0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225425"/>
            <a:ext cx="77057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304925"/>
            <a:ext cx="770572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42988" y="6308725"/>
            <a:ext cx="1838325" cy="349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4350" y="6308725"/>
            <a:ext cx="3636963" cy="349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43713" y="6308725"/>
            <a:ext cx="1905000" cy="349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AD7B5BFD-5241-4FC2-AF33-F8CC60106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8" charset="0"/>
          <a:cs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8" charset="0"/>
          <a:cs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8" charset="0"/>
          <a:cs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8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8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8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8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 algn="l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DCD0088-3B6F-4E73-8BF2-175E0839F8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055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Latest/Current/Final/June%202011/CEP-EL%20FLOWCHART%205-17-11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Latest/Current/Final/June%202011/CEP-EL%20FLOWCHART%205-17-11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Latest/Current/Final/June%202011/CEP-EL%20FLOWCHART%205-17-11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Word_97_-_2003_Document1.doc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Latest/Current/Final/June%202011/CEP-EL%20FLOWCHART%205-17-11.pdf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Latest/Current/Final/June%202011/CEP-EL%20FLOWCHART%205-17-11.pdf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agaviria@sandi.net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hyperlink" Target="mailto:ttipton@sandi.net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ndiegounified.org/parent-services-office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andiegounified.org/parent-services-office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24200" y="477838"/>
            <a:ext cx="5638800" cy="2514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ITC Avant Garde Gothic" pitchFamily="34" charset="0"/>
              </a:rPr>
              <a:t>Comprehensive Evaluation Process for English Learners</a:t>
            </a:r>
            <a:br>
              <a:rPr 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ITC Avant Garde Gothic" pitchFamily="34" charset="0"/>
              </a:rPr>
            </a:br>
            <a:r>
              <a:rPr 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ITC Avant Garde Gothic" pitchFamily="34" charset="0"/>
              </a:rPr>
              <a:t>(CEP-EL)</a:t>
            </a:r>
            <a:endParaRPr lang="en-US" altLang="en-US" sz="4000" b="1" dirty="0" smtClean="0"/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2971800" y="19050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endParaRPr lang="en-US" altLang="en-US"/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2444969" y="4509195"/>
            <a:ext cx="6997262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altLang="en-US" dirty="0" smtClean="0">
                <a:solidFill>
                  <a:srgbClr val="000000"/>
                </a:solidFill>
                <a:latin typeface="ITC Avant Garde Gothic Demi" pitchFamily="34" charset="0"/>
              </a:rPr>
              <a:t>  Angela </a:t>
            </a:r>
            <a:r>
              <a:rPr lang="en-US" altLang="en-US" dirty="0" smtClean="0">
                <a:solidFill>
                  <a:srgbClr val="000000"/>
                </a:solidFill>
                <a:latin typeface="ITC Avant Garde Gothic Demi" pitchFamily="34" charset="0"/>
              </a:rPr>
              <a:t>Gaviria, </a:t>
            </a:r>
            <a:r>
              <a:rPr lang="en-US" altLang="en-US" dirty="0" err="1" smtClean="0">
                <a:solidFill>
                  <a:srgbClr val="000000"/>
                </a:solidFill>
                <a:latin typeface="ITC Avant Garde Gothic Demi" pitchFamily="34" charset="0"/>
              </a:rPr>
              <a:t>Ed.S</a:t>
            </a:r>
            <a:r>
              <a:rPr lang="en-US" altLang="en-US" dirty="0" smtClean="0">
                <a:solidFill>
                  <a:srgbClr val="000000"/>
                </a:solidFill>
                <a:latin typeface="ITC Avant Garde Gothic Demi" pitchFamily="34" charset="0"/>
              </a:rPr>
              <a:t>.                 </a:t>
            </a:r>
            <a:endParaRPr lang="en-US" altLang="en-US" sz="2000" dirty="0">
              <a:solidFill>
                <a:srgbClr val="000000"/>
              </a:solidFill>
              <a:latin typeface="ITC Avant Garde Gothic Demi" pitchFamily="34" charset="0"/>
            </a:endParaRPr>
          </a:p>
          <a:p>
            <a:pPr algn="l"/>
            <a:r>
              <a:rPr lang="en-US" altLang="en-US" dirty="0" smtClean="0">
                <a:solidFill>
                  <a:srgbClr val="000000"/>
                </a:solidFill>
                <a:latin typeface="ITC Avant Garde Gothic Demi" pitchFamily="34" charset="0"/>
              </a:rPr>
              <a:t>  Timothy </a:t>
            </a:r>
            <a:r>
              <a:rPr lang="en-US" altLang="en-US" dirty="0" smtClean="0">
                <a:solidFill>
                  <a:srgbClr val="000000"/>
                </a:solidFill>
                <a:latin typeface="ITC Avant Garde Gothic Demi" pitchFamily="34" charset="0"/>
              </a:rPr>
              <a:t>Tipton, M.A., </a:t>
            </a:r>
            <a:r>
              <a:rPr lang="en-US" altLang="en-US" dirty="0" smtClean="0">
                <a:solidFill>
                  <a:srgbClr val="000000"/>
                </a:solidFill>
                <a:latin typeface="ITC Avant Garde Gothic Demi" pitchFamily="34" charset="0"/>
              </a:rPr>
              <a:t>CCC-SLP</a:t>
            </a:r>
            <a:endParaRPr lang="en-US" altLang="en-US" sz="2000" dirty="0">
              <a:solidFill>
                <a:srgbClr val="000000"/>
              </a:solidFill>
              <a:latin typeface="ITC Avant Garde Gothic Demi" pitchFamily="34" charset="0"/>
            </a:endParaRPr>
          </a:p>
          <a:p>
            <a:pPr algn="l"/>
            <a:r>
              <a:rPr lang="en-US" altLang="en-US" sz="2000" dirty="0" smtClean="0">
                <a:solidFill>
                  <a:srgbClr val="000000"/>
                </a:solidFill>
                <a:latin typeface="ITC Avant Garde Gothic Demi" pitchFamily="34" charset="0"/>
              </a:rPr>
              <a:t> </a:t>
            </a:r>
            <a:r>
              <a:rPr lang="en-US" altLang="en-US" sz="2000" i="1" dirty="0" smtClean="0">
                <a:solidFill>
                  <a:schemeClr val="accent1">
                    <a:lumMod val="75000"/>
                  </a:schemeClr>
                </a:solidFill>
                <a:latin typeface="ITC Avant Garde Gothic Demi" pitchFamily="34" charset="0"/>
              </a:rPr>
              <a:t>Culturally </a:t>
            </a:r>
            <a:r>
              <a:rPr lang="en-US" altLang="en-US" sz="2000" i="1" dirty="0">
                <a:solidFill>
                  <a:schemeClr val="accent1">
                    <a:lumMod val="75000"/>
                  </a:schemeClr>
                </a:solidFill>
                <a:latin typeface="ITC Avant Garde Gothic Demi" pitchFamily="34" charset="0"/>
              </a:rPr>
              <a:t>&amp; Linguistically Diverse Transdisciplinary Team</a:t>
            </a:r>
          </a:p>
        </p:txBody>
      </p:sp>
      <p:pic>
        <p:nvPicPr>
          <p:cNvPr id="3077" name="Picture 5" descr="SDUSD Primar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5669350"/>
            <a:ext cx="5836332" cy="118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1"/>
          <p:cNvSpPr>
            <a:spLocks noChangeArrowheads="1"/>
          </p:cNvSpPr>
          <p:nvPr/>
        </p:nvSpPr>
        <p:spPr bwMode="auto">
          <a:xfrm>
            <a:off x="3162300" y="3124200"/>
            <a:ext cx="5791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i="1" dirty="0" smtClean="0">
                <a:solidFill>
                  <a:srgbClr val="000000"/>
                </a:solidFill>
              </a:rPr>
              <a:t>Supporting ELs with Disabilities Symposium </a:t>
            </a:r>
            <a:endParaRPr lang="en-US" altLang="en-US" sz="2800" i="1" dirty="0" smtClean="0">
              <a:solidFill>
                <a:srgbClr val="000000"/>
              </a:solidFill>
            </a:endParaRPr>
          </a:p>
          <a:p>
            <a:r>
              <a:rPr lang="en-US" altLang="en-US" sz="2800" dirty="0" smtClean="0">
                <a:solidFill>
                  <a:srgbClr val="000000"/>
                </a:solidFill>
              </a:rPr>
              <a:t>May 3, 2016</a:t>
            </a:r>
            <a:endParaRPr lang="en-US" alt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14288"/>
            <a:ext cx="6553200" cy="1143000"/>
          </a:xfrm>
        </p:spPr>
        <p:txBody>
          <a:bodyPr/>
          <a:lstStyle/>
          <a:p>
            <a:pPr eaLnBrk="1" hangingPunct="1"/>
            <a:r>
              <a:rPr lang="en-US" altLang="en-US" sz="4000" b="1" dirty="0" smtClean="0"/>
              <a:t>CEP-EL Tools </a:t>
            </a:r>
          </a:p>
        </p:txBody>
      </p:sp>
      <p:pic>
        <p:nvPicPr>
          <p:cNvPr id="25603" name="Diagram 1"/>
          <p:cNvPicPr>
            <a:picLocks noChangeArrowheads="1"/>
          </p:cNvPicPr>
          <p:nvPr/>
        </p:nvPicPr>
        <p:blipFill>
          <a:blip r:embed="rId3" cstate="print"/>
          <a:srcRect l="-39990" r="-36523" b="-3442"/>
          <a:stretch>
            <a:fillRect/>
          </a:stretch>
        </p:blipFill>
        <p:spPr bwMode="auto">
          <a:xfrm>
            <a:off x="-533400" y="1295400"/>
            <a:ext cx="9677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0"/>
            <a:ext cx="7620000" cy="114300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EL Initial Referral &amp; </a:t>
            </a:r>
            <a:br>
              <a:rPr lang="en-US" altLang="en-US" sz="3600" b="1" smtClean="0"/>
            </a:br>
            <a:r>
              <a:rPr lang="en-US" altLang="en-US" sz="3600" b="1" smtClean="0"/>
              <a:t>Decision Making Flowchart 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77825" y="1462088"/>
            <a:ext cx="8534400" cy="5395912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ebdings" pitchFamily="18" charset="2"/>
              <a:buChar char="Ñ"/>
            </a:pPr>
            <a:r>
              <a:rPr lang="en-US" altLang="en-US" sz="3200" dirty="0"/>
              <a:t>G</a:t>
            </a:r>
            <a:r>
              <a:rPr lang="en-US" altLang="en-US" sz="3200" dirty="0" smtClean="0"/>
              <a:t>uides site teams in </a:t>
            </a:r>
            <a:r>
              <a:rPr lang="en-US" altLang="en-US" sz="3200" b="1" dirty="0" smtClean="0"/>
              <a:t>step-by-step</a:t>
            </a:r>
            <a:r>
              <a:rPr lang="en-US" altLang="en-US" sz="3200" dirty="0" smtClean="0"/>
              <a:t> decision </a:t>
            </a:r>
            <a:r>
              <a:rPr lang="en-US" altLang="en-US" sz="3200" dirty="0" smtClean="0"/>
              <a:t>making</a:t>
            </a:r>
          </a:p>
          <a:p>
            <a:pPr marL="533400" indent="-533400" eaLnBrk="1" hangingPunct="1">
              <a:lnSpc>
                <a:spcPct val="90000"/>
              </a:lnSpc>
              <a:buFont typeface="Webdings" pitchFamily="18" charset="2"/>
              <a:buChar char="Ñ"/>
            </a:pPr>
            <a:endParaRPr lang="en-US" altLang="en-US" sz="800" dirty="0" smtClean="0"/>
          </a:p>
          <a:p>
            <a:pPr marL="533400" indent="-533400" eaLnBrk="1" hangingPunct="1">
              <a:lnSpc>
                <a:spcPct val="90000"/>
              </a:lnSpc>
              <a:buFont typeface="Webdings" pitchFamily="18" charset="2"/>
              <a:buChar char="Ñ"/>
            </a:pPr>
            <a:r>
              <a:rPr lang="en-US" altLang="en-US" sz="3200" dirty="0" smtClean="0"/>
              <a:t>Focuses on </a:t>
            </a:r>
            <a:r>
              <a:rPr lang="en-US" altLang="en-US" sz="3200" b="1" dirty="0" smtClean="0"/>
              <a:t>Problem-Solving </a:t>
            </a:r>
            <a:r>
              <a:rPr lang="en-US" altLang="en-US" sz="3200" b="1" dirty="0"/>
              <a:t>T</a:t>
            </a:r>
            <a:r>
              <a:rPr lang="en-US" altLang="en-US" sz="3200" b="1" dirty="0" smtClean="0"/>
              <a:t>eams</a:t>
            </a:r>
            <a:r>
              <a:rPr lang="en-US" altLang="en-US" sz="3200" dirty="0" smtClean="0"/>
              <a:t> ruling out extrinsic factors as primary contributors to </a:t>
            </a:r>
            <a:r>
              <a:rPr lang="en-US" altLang="en-US" sz="3200" dirty="0" smtClean="0"/>
              <a:t>concerns</a:t>
            </a:r>
          </a:p>
          <a:p>
            <a:pPr marL="533400" indent="-533400" eaLnBrk="1" hangingPunct="1">
              <a:lnSpc>
                <a:spcPct val="90000"/>
              </a:lnSpc>
              <a:buFont typeface="Webdings" pitchFamily="18" charset="2"/>
              <a:buChar char="Ñ"/>
            </a:pPr>
            <a:endParaRPr lang="en-US" altLang="en-US" sz="800" dirty="0" smtClean="0"/>
          </a:p>
          <a:p>
            <a:pPr marL="533400" indent="-533400" eaLnBrk="1" hangingPunct="1">
              <a:lnSpc>
                <a:spcPct val="90000"/>
              </a:lnSpc>
              <a:buFont typeface="Webdings" pitchFamily="18" charset="2"/>
              <a:buChar char="Ñ"/>
            </a:pPr>
            <a:r>
              <a:rPr lang="en-US" altLang="en-US" sz="3200" dirty="0" smtClean="0"/>
              <a:t>Encourages </a:t>
            </a:r>
            <a:r>
              <a:rPr lang="en-US" altLang="en-US" sz="3200" b="1" dirty="0" smtClean="0"/>
              <a:t>Response to </a:t>
            </a:r>
            <a:r>
              <a:rPr lang="en-US" altLang="en-US" sz="3200" b="1" dirty="0"/>
              <a:t>I</a:t>
            </a:r>
            <a:r>
              <a:rPr lang="en-US" altLang="en-US" sz="3200" b="1" dirty="0" smtClean="0"/>
              <a:t>nstruction &amp; Intervention</a:t>
            </a:r>
            <a:r>
              <a:rPr lang="en-US" altLang="en-US" sz="3200" dirty="0" smtClean="0"/>
              <a:t> in extrinsic factors, academic and/or behavioral concerns impacting achievement</a:t>
            </a:r>
          </a:p>
          <a:p>
            <a:pPr marL="533400" indent="-533400" eaLnBrk="1" hangingPunct="1">
              <a:lnSpc>
                <a:spcPct val="90000"/>
              </a:lnSpc>
              <a:buFont typeface="Webdings" pitchFamily="18" charset="2"/>
              <a:buNone/>
            </a:pPr>
            <a:endParaRPr lang="en-US" altLang="en-US" dirty="0" smtClean="0"/>
          </a:p>
        </p:txBody>
      </p:sp>
      <p:sp>
        <p:nvSpPr>
          <p:cNvPr id="26628" name="Text Box 11">
            <a:hlinkClick r:id="rId3" action="ppaction://hlinkfile"/>
          </p:cNvPr>
          <p:cNvSpPr txBox="1">
            <a:spLocks noChangeArrowheads="1"/>
          </p:cNvSpPr>
          <p:nvPr/>
        </p:nvSpPr>
        <p:spPr bwMode="auto">
          <a:xfrm>
            <a:off x="3200400" y="6172200"/>
            <a:ext cx="26669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HANDOUT  </a:t>
            </a:r>
          </a:p>
          <a:p>
            <a:r>
              <a:rPr lang="en-US" alt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CEP-EL </a:t>
            </a:r>
            <a:r>
              <a:rPr lang="en-US" alt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Manual Page </a:t>
            </a:r>
            <a:r>
              <a:rPr lang="en-US" alt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65</a:t>
            </a:r>
            <a:r>
              <a:rPr lang="en-US" alt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altLang="en-US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04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0"/>
            <a:ext cx="8610600" cy="1143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Student Cumulative File Check</a:t>
            </a:r>
          </a:p>
        </p:txBody>
      </p:sp>
      <p:sp>
        <p:nvSpPr>
          <p:cNvPr id="31747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794641"/>
            <a:ext cx="8382000" cy="5029200"/>
          </a:xfrm>
        </p:spPr>
        <p:txBody>
          <a:bodyPr/>
          <a:lstStyle/>
          <a:p>
            <a:pPr marL="533400" indent="-533400" eaLnBrk="1" hangingPunct="1">
              <a:buFont typeface="Webdings" pitchFamily="18" charset="2"/>
              <a:buChar char="Ñ"/>
            </a:pPr>
            <a:r>
              <a:rPr lang="en-US" altLang="en-US" sz="4000" dirty="0" smtClean="0"/>
              <a:t>Supports the review of background information</a:t>
            </a:r>
          </a:p>
          <a:p>
            <a:pPr marL="533400" indent="-533400" eaLnBrk="1" hangingPunct="1">
              <a:buFont typeface="Webdings" pitchFamily="18" charset="2"/>
              <a:buChar char="Ñ"/>
            </a:pPr>
            <a:endParaRPr lang="en-US" altLang="en-US" sz="1600" dirty="0" smtClean="0"/>
          </a:p>
          <a:p>
            <a:pPr marL="533400" indent="-533400" eaLnBrk="1" hangingPunct="1">
              <a:buFont typeface="Webdings" pitchFamily="18" charset="2"/>
              <a:buChar char="Ñ"/>
            </a:pPr>
            <a:r>
              <a:rPr lang="en-US" altLang="en-US" sz="4000" dirty="0" smtClean="0"/>
              <a:t>Promotes </a:t>
            </a:r>
            <a:r>
              <a:rPr lang="en-US" altLang="en-US" sz="4000" dirty="0" smtClean="0"/>
              <a:t>early</a:t>
            </a:r>
            <a:r>
              <a:rPr lang="en-US" altLang="en-US" sz="4000" dirty="0" smtClean="0"/>
              <a:t> </a:t>
            </a:r>
            <a:r>
              <a:rPr lang="en-US" altLang="en-US" sz="4000" dirty="0" smtClean="0"/>
              <a:t>data-gathering and collaboration between site staff.</a:t>
            </a:r>
            <a:endParaRPr lang="en-US" altLang="en-US" sz="2800" dirty="0" smtClean="0"/>
          </a:p>
          <a:p>
            <a:pPr marL="533400" indent="-533400" eaLnBrk="1" hangingPunct="1">
              <a:buFont typeface="Webdings" pitchFamily="18" charset="2"/>
              <a:buNone/>
            </a:pPr>
            <a:endParaRPr lang="en-US" altLang="en-US" sz="2800" dirty="0" smtClean="0"/>
          </a:p>
        </p:txBody>
      </p:sp>
      <p:sp>
        <p:nvSpPr>
          <p:cNvPr id="6" name="Text Box 11">
            <a:hlinkClick r:id="rId3" action="ppaction://hlinkfile"/>
          </p:cNvPr>
          <p:cNvSpPr txBox="1">
            <a:spLocks noChangeArrowheads="1"/>
          </p:cNvSpPr>
          <p:nvPr/>
        </p:nvSpPr>
        <p:spPr bwMode="auto">
          <a:xfrm>
            <a:off x="3091720" y="6271975"/>
            <a:ext cx="266699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CEP-EL Manual Page 66 </a:t>
            </a:r>
            <a:endParaRPr lang="en-US" altLang="en-US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54163" y="-79375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EL Extrinsic Factors Form</a:t>
            </a:r>
          </a:p>
        </p:txBody>
      </p:sp>
      <p:sp>
        <p:nvSpPr>
          <p:cNvPr id="32771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786387"/>
            <a:ext cx="8316913" cy="50673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ebdings" pitchFamily="18" charset="2"/>
              <a:buChar char="Ñ"/>
            </a:pPr>
            <a:r>
              <a:rPr lang="en-US" altLang="en-US" sz="3600" dirty="0" smtClean="0"/>
              <a:t>Promotes further investigation into extrinsic factors, parent input and identification of student strengths</a:t>
            </a:r>
            <a:r>
              <a:rPr lang="en-US" altLang="en-US" sz="3600" dirty="0" smtClean="0"/>
              <a:t>.</a:t>
            </a:r>
            <a:endParaRPr lang="en-US" altLang="en-US" sz="3600" dirty="0" smtClean="0"/>
          </a:p>
          <a:p>
            <a:pPr marL="533400" indent="-533400" eaLnBrk="1" hangingPunct="1">
              <a:lnSpc>
                <a:spcPct val="90000"/>
              </a:lnSpc>
              <a:buFont typeface="Webdings" pitchFamily="18" charset="2"/>
              <a:buChar char="Ñ"/>
            </a:pPr>
            <a:r>
              <a:rPr lang="en-US" altLang="en-US" sz="3600" dirty="0" smtClean="0"/>
              <a:t>Links to best practices in English learner education</a:t>
            </a:r>
            <a:r>
              <a:rPr lang="en-US" altLang="en-US" sz="3600" dirty="0" smtClean="0"/>
              <a:t>.</a:t>
            </a:r>
          </a:p>
          <a:p>
            <a:pPr marL="533400" indent="-533400" eaLnBrk="1" hangingPunct="1">
              <a:buFont typeface="Webdings" pitchFamily="18" charset="2"/>
              <a:buChar char="Ñ"/>
            </a:pPr>
            <a:r>
              <a:rPr lang="en-US" altLang="en-US" sz="3600" dirty="0"/>
              <a:t>Use form as guide,</a:t>
            </a:r>
          </a:p>
          <a:p>
            <a:pPr marL="533400" indent="-533400" eaLnBrk="1" hangingPunct="1">
              <a:buFontTx/>
              <a:buNone/>
            </a:pPr>
            <a:r>
              <a:rPr lang="en-US" altLang="en-US" sz="3600" dirty="0"/>
              <a:t>    </a:t>
            </a:r>
            <a:r>
              <a:rPr lang="en-US" altLang="en-US" sz="3600" dirty="0" smtClean="0"/>
              <a:t>			</a:t>
            </a:r>
            <a:r>
              <a:rPr lang="en-US" altLang="en-US" sz="3600" dirty="0" smtClean="0">
                <a:solidFill>
                  <a:srgbClr val="FF0000"/>
                </a:solidFill>
              </a:rPr>
              <a:t>NOT </a:t>
            </a:r>
            <a:r>
              <a:rPr lang="en-US" altLang="en-US" sz="3600" dirty="0">
                <a:solidFill>
                  <a:srgbClr val="FF0000"/>
                </a:solidFill>
              </a:rPr>
              <a:t>questionnaire</a:t>
            </a:r>
          </a:p>
          <a:p>
            <a:pPr marL="533400" indent="-533400" eaLnBrk="1" hangingPunct="1">
              <a:lnSpc>
                <a:spcPct val="90000"/>
              </a:lnSpc>
              <a:buFont typeface="Webdings" pitchFamily="18" charset="2"/>
              <a:buChar char="Ñ"/>
            </a:pPr>
            <a:endParaRPr lang="en-US" altLang="en-US" sz="3600" dirty="0" smtClean="0"/>
          </a:p>
        </p:txBody>
      </p:sp>
      <p:sp>
        <p:nvSpPr>
          <p:cNvPr id="5" name="Text Box 11">
            <a:hlinkClick r:id="rId3" action="ppaction://hlinkfile"/>
          </p:cNvPr>
          <p:cNvSpPr txBox="1">
            <a:spLocks noChangeArrowheads="1"/>
          </p:cNvSpPr>
          <p:nvPr/>
        </p:nvSpPr>
        <p:spPr bwMode="auto">
          <a:xfrm>
            <a:off x="3091720" y="6271975"/>
            <a:ext cx="266699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CEP-EL Manual Page 67 </a:t>
            </a:r>
            <a:endParaRPr lang="en-US" altLang="en-US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46959167"/>
              </p:ext>
            </p:extLst>
          </p:nvPr>
        </p:nvGraphicFramePr>
        <p:xfrm>
          <a:off x="-1219200" y="-990600"/>
          <a:ext cx="10797241" cy="769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30" name="Document" r:id="rId4" imgW="8226581" imgH="5039728" progId="Word.Document.8">
                  <p:embed/>
                </p:oleObj>
              </mc:Choice>
              <mc:Fallback>
                <p:oleObj name="Document" r:id="rId4" imgW="8226581" imgH="5039728" progId="Word.Document.8">
                  <p:embed/>
                  <p:pic>
                    <p:nvPicPr>
                      <p:cNvPr id="0" name="Picture 4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219200" y="-990600"/>
                        <a:ext cx="10797241" cy="7696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Up-Down Arrow 6"/>
          <p:cNvSpPr/>
          <p:nvPr/>
        </p:nvSpPr>
        <p:spPr bwMode="auto">
          <a:xfrm>
            <a:off x="8153400" y="2209800"/>
            <a:ext cx="762000" cy="4146754"/>
          </a:xfrm>
          <a:prstGeom prst="upDownArrow">
            <a:avLst/>
          </a:prstGeom>
          <a:noFill/>
          <a:ln>
            <a:headEnd type="none" w="med" len="med"/>
            <a:tailEnd type="none" w="med" len="med"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cs typeface="Times New Roman" pitchFamily="18" charset="0"/>
              </a:rPr>
              <a:t>Focus at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cs typeface="Times New Roman" pitchFamily="18" charset="0"/>
              </a:rPr>
              <a:t>ALL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cs typeface="Times New Roman" pitchFamily="18" charset="0"/>
              </a:rPr>
              <a:t> Levels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33500" y="-1524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EL Intervention Summary</a:t>
            </a:r>
          </a:p>
        </p:txBody>
      </p:sp>
      <p:sp>
        <p:nvSpPr>
          <p:cNvPr id="56323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405054" y="1581329"/>
            <a:ext cx="8686800" cy="50292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ebdings" pitchFamily="18" charset="2"/>
              <a:buChar char="Ñ"/>
            </a:pPr>
            <a:r>
              <a:rPr lang="en-US" altLang="en-US" sz="3200" dirty="0" smtClean="0"/>
              <a:t>Provides documentation of interventions tried and their outcomes.</a:t>
            </a:r>
          </a:p>
          <a:p>
            <a:pPr marL="533400" indent="-533400" eaLnBrk="1" hangingPunct="1">
              <a:lnSpc>
                <a:spcPct val="90000"/>
              </a:lnSpc>
              <a:buFont typeface="Webdings" pitchFamily="18" charset="2"/>
              <a:buChar char="Ñ"/>
            </a:pPr>
            <a:r>
              <a:rPr lang="en-US" altLang="en-US" sz="3200" dirty="0" smtClean="0"/>
              <a:t>Interventions are documented in the following areas: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1000" dirty="0" smtClean="0"/>
          </a:p>
          <a:p>
            <a:pPr marL="1295400" lvl="2" indent="-381000">
              <a:lnSpc>
                <a:spcPct val="90000"/>
              </a:lnSpc>
            </a:pPr>
            <a:r>
              <a:rPr lang="en-US" altLang="en-US" sz="3200" dirty="0" smtClean="0"/>
              <a:t>Extrinsic factors</a:t>
            </a:r>
          </a:p>
          <a:p>
            <a:pPr marL="1295400" lvl="2" indent="-381000">
              <a:lnSpc>
                <a:spcPct val="90000"/>
              </a:lnSpc>
            </a:pPr>
            <a:r>
              <a:rPr lang="en-US" altLang="en-US" sz="3200" dirty="0" smtClean="0"/>
              <a:t>Academic concerns </a:t>
            </a:r>
            <a:r>
              <a:rPr lang="en-US" altLang="en-US" sz="3200" dirty="0" smtClean="0"/>
              <a:t>compared to peers</a:t>
            </a:r>
            <a:endParaRPr lang="en-US" altLang="en-US" sz="3200" dirty="0" smtClean="0"/>
          </a:p>
          <a:p>
            <a:pPr marL="1295400" lvl="2" indent="-381000">
              <a:lnSpc>
                <a:spcPct val="90000"/>
              </a:lnSpc>
            </a:pPr>
            <a:r>
              <a:rPr lang="en-US" altLang="en-US" sz="3200" dirty="0" smtClean="0"/>
              <a:t>Behavioral concerns that impact achievement of grade-level standards</a:t>
            </a:r>
          </a:p>
        </p:txBody>
      </p:sp>
      <p:sp>
        <p:nvSpPr>
          <p:cNvPr id="6" name="Text Box 11">
            <a:hlinkClick r:id="rId3" action="ppaction://hlinkfile"/>
          </p:cNvPr>
          <p:cNvSpPr txBox="1">
            <a:spLocks noChangeArrowheads="1"/>
          </p:cNvSpPr>
          <p:nvPr/>
        </p:nvSpPr>
        <p:spPr bwMode="auto">
          <a:xfrm>
            <a:off x="3091720" y="6271975"/>
            <a:ext cx="266699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CEP-EL Manual Page 70 </a:t>
            </a:r>
            <a:endParaRPr lang="en-US" altLang="en-US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98575" y="-152400"/>
            <a:ext cx="7620000" cy="1143000"/>
          </a:xfrm>
        </p:spPr>
        <p:txBody>
          <a:bodyPr/>
          <a:lstStyle/>
          <a:p>
            <a:pPr eaLnBrk="1" hangingPunct="1"/>
            <a:r>
              <a:rPr lang="en-US" altLang="en-US" sz="4000" b="1" dirty="0" smtClean="0"/>
              <a:t>CEP-EL Checklist</a:t>
            </a:r>
            <a:r>
              <a:rPr lang="en-US" altLang="en-US" b="1" dirty="0" smtClean="0"/>
              <a:t> </a:t>
            </a:r>
          </a:p>
        </p:txBody>
      </p:sp>
      <p:sp>
        <p:nvSpPr>
          <p:cNvPr id="21512" name="Rectangle 10"/>
          <p:cNvSpPr>
            <a:spLocks noChangeArrowheads="1"/>
          </p:cNvSpPr>
          <p:nvPr/>
        </p:nvSpPr>
        <p:spPr bwMode="auto">
          <a:xfrm>
            <a:off x="533400" y="1219200"/>
            <a:ext cx="86106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buFont typeface="Webdings" pitchFamily="18" charset="2"/>
              <a:buChar char="Ñ"/>
              <a:defRPr/>
            </a:pPr>
            <a:r>
              <a:rPr kumimoji="1" lang="en-US" altLang="en-US" sz="2800" b="1" dirty="0" smtClean="0">
                <a:latin typeface="+mn-lt"/>
              </a:rPr>
              <a:t>Review of Background Information</a:t>
            </a:r>
          </a:p>
          <a:p>
            <a:pPr lvl="1" algn="l" eaLnBrk="1" hangingPunct="1">
              <a:buClr>
                <a:schemeClr val="tx1"/>
              </a:buClr>
              <a:buFontTx/>
              <a:buChar char="•"/>
              <a:defRPr/>
            </a:pPr>
            <a:r>
              <a:rPr kumimoji="1" lang="en-US" altLang="en-US" dirty="0" smtClean="0">
                <a:latin typeface="+mn-lt"/>
              </a:rPr>
              <a:t>Parent participation</a:t>
            </a:r>
          </a:p>
          <a:p>
            <a:pPr lvl="1" algn="l" eaLnBrk="1" hangingPunct="1">
              <a:buClr>
                <a:schemeClr val="tx1"/>
              </a:buClr>
              <a:buFontTx/>
              <a:buChar char="•"/>
              <a:defRPr/>
            </a:pPr>
            <a:r>
              <a:rPr kumimoji="1" lang="en-US" altLang="en-US" dirty="0" smtClean="0">
                <a:latin typeface="+mn-lt"/>
              </a:rPr>
              <a:t>Provision for students with severe concerns</a:t>
            </a:r>
          </a:p>
          <a:p>
            <a:pPr lvl="1" algn="l" eaLnBrk="1" hangingPunct="1">
              <a:buClr>
                <a:schemeClr val="tx1"/>
              </a:buClr>
              <a:buFontTx/>
              <a:buChar char="•"/>
              <a:defRPr/>
            </a:pPr>
            <a:r>
              <a:rPr kumimoji="1" lang="en-US" altLang="en-US" dirty="0" smtClean="0">
                <a:latin typeface="+mn-lt"/>
              </a:rPr>
              <a:t>Provision for students already identified</a:t>
            </a:r>
          </a:p>
          <a:p>
            <a:pPr lvl="1" algn="l" eaLnBrk="1" hangingPunct="1">
              <a:buClr>
                <a:schemeClr val="tx1"/>
              </a:buClr>
              <a:buFontTx/>
              <a:buChar char="•"/>
              <a:defRPr/>
            </a:pPr>
            <a:r>
              <a:rPr kumimoji="1" lang="en-US" altLang="en-US" dirty="0" smtClean="0">
                <a:latin typeface="+mn-lt"/>
              </a:rPr>
              <a:t>Supported by other forms</a:t>
            </a:r>
          </a:p>
          <a:p>
            <a:pPr lvl="1" algn="l" eaLnBrk="1" hangingPunct="1">
              <a:buClr>
                <a:schemeClr val="tx1"/>
              </a:buClr>
              <a:buFontTx/>
              <a:buNone/>
              <a:defRPr/>
            </a:pPr>
            <a:endParaRPr kumimoji="1" lang="en-US" altLang="en-US" sz="800" dirty="0" smtClean="0">
              <a:latin typeface="+mn-lt"/>
            </a:endParaRPr>
          </a:p>
          <a:p>
            <a:pPr algn="l" eaLnBrk="1" hangingPunct="1">
              <a:buFont typeface="Webdings" pitchFamily="18" charset="2"/>
              <a:buChar char="Ñ"/>
              <a:defRPr/>
            </a:pPr>
            <a:r>
              <a:rPr kumimoji="1" lang="en-US" altLang="en-US" sz="2800" b="1" dirty="0" smtClean="0">
                <a:latin typeface="+mn-lt"/>
              </a:rPr>
              <a:t>Assessment</a:t>
            </a:r>
          </a:p>
          <a:p>
            <a:pPr lvl="1" algn="l" eaLnBrk="1" hangingPunct="1">
              <a:buClr>
                <a:schemeClr val="tx1"/>
              </a:buClr>
              <a:buFontTx/>
              <a:buChar char="•"/>
              <a:defRPr/>
            </a:pPr>
            <a:r>
              <a:rPr kumimoji="1" lang="en-US" altLang="en-US" dirty="0" smtClean="0">
                <a:latin typeface="+mn-lt"/>
              </a:rPr>
              <a:t>Comprehensive assessment</a:t>
            </a:r>
          </a:p>
          <a:p>
            <a:pPr lvl="1" algn="l" eaLnBrk="1" hangingPunct="1">
              <a:buClr>
                <a:schemeClr val="tx1"/>
              </a:buClr>
              <a:buFontTx/>
              <a:buChar char="•"/>
              <a:defRPr/>
            </a:pPr>
            <a:r>
              <a:rPr kumimoji="1" lang="en-US" altLang="en-US" dirty="0" smtClean="0">
                <a:latin typeface="+mn-lt"/>
              </a:rPr>
              <a:t>Mandatory health assessment</a:t>
            </a:r>
          </a:p>
          <a:p>
            <a:pPr lvl="1" algn="l" eaLnBrk="1" hangingPunct="1">
              <a:buClr>
                <a:schemeClr val="tx1"/>
              </a:buClr>
              <a:buFontTx/>
              <a:buChar char="•"/>
              <a:defRPr/>
            </a:pPr>
            <a:r>
              <a:rPr kumimoji="1" lang="en-US" altLang="en-US" dirty="0" smtClean="0">
                <a:latin typeface="+mn-lt"/>
              </a:rPr>
              <a:t>Assessment in primary language</a:t>
            </a:r>
          </a:p>
          <a:p>
            <a:pPr lvl="1" algn="l" eaLnBrk="1" hangingPunct="1">
              <a:buClr>
                <a:schemeClr val="tx1"/>
              </a:buClr>
              <a:buFontTx/>
              <a:buChar char="•"/>
              <a:defRPr/>
            </a:pPr>
            <a:r>
              <a:rPr kumimoji="1" lang="en-US" altLang="en-US" dirty="0" smtClean="0">
                <a:latin typeface="+mn-lt"/>
              </a:rPr>
              <a:t>Appropriate tools and qualified assessors</a:t>
            </a:r>
          </a:p>
        </p:txBody>
      </p:sp>
      <p:sp>
        <p:nvSpPr>
          <p:cNvPr id="4" name="Text Box 11">
            <a:hlinkClick r:id="rId3" action="ppaction://hlinkfile"/>
          </p:cNvPr>
          <p:cNvSpPr txBox="1">
            <a:spLocks noChangeArrowheads="1"/>
          </p:cNvSpPr>
          <p:nvPr/>
        </p:nvSpPr>
        <p:spPr bwMode="auto">
          <a:xfrm>
            <a:off x="2057400" y="6519446"/>
            <a:ext cx="46919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Handout &amp; CEP-EL </a:t>
            </a:r>
            <a:r>
              <a:rPr lang="en-US" alt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Manual Page 71 </a:t>
            </a:r>
            <a:endParaRPr lang="en-US" altLang="en-US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906703"/>
              </p:ext>
            </p:extLst>
          </p:nvPr>
        </p:nvGraphicFramePr>
        <p:xfrm>
          <a:off x="23648" y="475097"/>
          <a:ext cx="9144000" cy="6444779"/>
        </p:xfrm>
        <a:graphic>
          <a:graphicData uri="http://schemas.openxmlformats.org/drawingml/2006/table">
            <a:tbl>
              <a:tblPr firstRow="1" firstCol="1" bandRow="1" bandCol="1">
                <a:effectLst>
                  <a:outerShdw blurRad="50800" dist="50800" dir="5400000" algn="ctr" rotWithShape="0">
                    <a:schemeClr val="bg2"/>
                  </a:outerShdw>
                </a:effectLst>
                <a:tableStyleId>{5C22544A-7EE6-4342-B048-85BDC9FD1C3A}</a:tableStyleId>
              </a:tblPr>
              <a:tblGrid>
                <a:gridCol w="2138003"/>
                <a:gridCol w="2480083"/>
                <a:gridCol w="4525914"/>
              </a:tblGrid>
              <a:tr h="3250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Type of Data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56" marR="38856" marT="0" marB="20273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Description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56" marR="38856" marT="0" marB="20273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Examples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56" marR="38856" marT="0" marB="20273" anchor="ctr">
                    <a:solidFill>
                      <a:schemeClr val="bg2"/>
                    </a:solidFill>
                  </a:tcPr>
                </a:tc>
              </a:tr>
              <a:tr h="2766275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Records Review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56" marR="38856" marT="0" marB="2027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Gathering student background information through a review of existing data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56" marR="38856" marT="0" marB="20273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Cum Review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Previous school records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Problem-solving meeting </a:t>
                      </a:r>
                      <a:r>
                        <a:rPr lang="en-US" sz="1800" dirty="0" smtClean="0">
                          <a:effectLst/>
                        </a:rPr>
                        <a:t>notes (</a:t>
                      </a:r>
                      <a:r>
                        <a:rPr lang="en-US" sz="1800" baseline="0" dirty="0" smtClean="0">
                          <a:effectLst/>
                        </a:rPr>
                        <a:t>RtI, SST…)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Documentation from Related </a:t>
                      </a:r>
                      <a:r>
                        <a:rPr lang="en-US" sz="1800" dirty="0" smtClean="0">
                          <a:effectLst/>
                        </a:rPr>
                        <a:t>Agencies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District data collection systems </a:t>
                      </a:r>
                      <a:r>
                        <a:rPr lang="en-US" sz="1800" dirty="0" smtClean="0">
                          <a:effectLst/>
                        </a:rPr>
                        <a:t/>
                      </a:r>
                      <a:br>
                        <a:rPr lang="en-US" sz="1800" dirty="0" smtClean="0">
                          <a:effectLst/>
                        </a:rPr>
                      </a:br>
                      <a:r>
                        <a:rPr lang="en-US" sz="1800" dirty="0" smtClean="0">
                          <a:effectLst/>
                        </a:rPr>
                        <a:t>Community</a:t>
                      </a:r>
                      <a:r>
                        <a:rPr lang="en-US" sz="1800" baseline="0" dirty="0" smtClean="0">
                          <a:effectLst/>
                        </a:rPr>
                        <a:t> and School </a:t>
                      </a:r>
                      <a:r>
                        <a:rPr lang="en-US" sz="1800" dirty="0" smtClean="0">
                          <a:effectLst/>
                        </a:rPr>
                        <a:t>Demographics</a:t>
                      </a:r>
                      <a:br>
                        <a:rPr lang="en-US" sz="1800" dirty="0" smtClean="0">
                          <a:effectLst/>
                        </a:rPr>
                      </a:br>
                      <a:r>
                        <a:rPr lang="en-US" sz="1800" dirty="0" smtClean="0">
                          <a:effectLst/>
                        </a:rPr>
                        <a:t>Home language survey</a:t>
                      </a:r>
                      <a:br>
                        <a:rPr lang="en-US" sz="1800" dirty="0" smtClean="0">
                          <a:effectLst/>
                        </a:rPr>
                      </a:br>
                      <a:r>
                        <a:rPr lang="en-US" sz="1800" dirty="0" smtClean="0">
                          <a:effectLst/>
                        </a:rPr>
                        <a:t>Report cards</a:t>
                      </a:r>
                      <a:br>
                        <a:rPr lang="en-US" sz="1800" dirty="0" smtClean="0">
                          <a:effectLst/>
                        </a:rPr>
                      </a:br>
                      <a:r>
                        <a:rPr lang="en-US" sz="1800" dirty="0" smtClean="0">
                          <a:effectLst/>
                        </a:rPr>
                        <a:t>Learning contracts</a:t>
                      </a:r>
                      <a:br>
                        <a:rPr lang="en-US" sz="1800" dirty="0" smtClean="0">
                          <a:effectLst/>
                        </a:rPr>
                      </a:br>
                      <a:r>
                        <a:rPr lang="en-US" sz="1800" dirty="0" smtClean="0">
                          <a:effectLst/>
                        </a:rPr>
                        <a:t>Instructional programs attended</a:t>
                      </a:r>
                      <a:br>
                        <a:rPr lang="en-US" sz="1800" dirty="0" smtClean="0">
                          <a:effectLst/>
                        </a:rPr>
                      </a:br>
                      <a:r>
                        <a:rPr lang="en-US" sz="1800" dirty="0" smtClean="0">
                          <a:effectLst/>
                        </a:rPr>
                        <a:t>Attendance history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56" marR="38856" marT="0" marB="20273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67467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Interviews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56" marR="38856" marT="0" marB="2027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Gathering information from those that know the student best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56" marR="38856" marT="0" marB="20273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Student</a:t>
                      </a:r>
                      <a:r>
                        <a:rPr lang="en-US" sz="1800" dirty="0">
                          <a:effectLst/>
                        </a:rPr>
                        <a:t>, caregiver/family, </a:t>
                      </a:r>
                      <a:r>
                        <a:rPr lang="en-US" sz="1800" dirty="0" smtClean="0">
                          <a:effectLst/>
                        </a:rPr>
                        <a:t>teacher…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May involve interpreter, cultural and/or linguistic </a:t>
                      </a:r>
                      <a:r>
                        <a:rPr lang="en-US" sz="1800" dirty="0" smtClean="0">
                          <a:effectLst/>
                        </a:rPr>
                        <a:t>liaison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Student interest inventories </a:t>
                      </a:r>
                      <a:r>
                        <a:rPr lang="en-US" sz="1800" dirty="0" smtClean="0">
                          <a:effectLst/>
                        </a:rPr>
                        <a:t>(e.g.,</a:t>
                      </a:r>
                      <a:r>
                        <a:rPr lang="en-US" sz="1800" baseline="0" dirty="0" smtClean="0">
                          <a:effectLst/>
                        </a:rPr>
                        <a:t> journals)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 smtClean="0">
                          <a:effectLst/>
                        </a:rPr>
                        <a:t>Questionnaires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56" marR="38856" marT="0" marB="20273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690039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Observations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56" marR="38856" marT="0" marB="2027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Gathering information through a systematic </a:t>
                      </a:r>
                      <a:r>
                        <a:rPr lang="en-US" sz="1800" dirty="0" smtClean="0">
                          <a:effectLst/>
                        </a:rPr>
                        <a:t>&amp; direct </a:t>
                      </a:r>
                      <a:r>
                        <a:rPr lang="en-US" sz="1800" dirty="0">
                          <a:effectLst/>
                        </a:rPr>
                        <a:t>focus on actual </a:t>
                      </a:r>
                      <a:r>
                        <a:rPr lang="en-US" sz="1800" dirty="0" smtClean="0">
                          <a:effectLst/>
                        </a:rPr>
                        <a:t>and relevant </a:t>
                      </a:r>
                      <a:r>
                        <a:rPr lang="en-US" sz="1800" dirty="0">
                          <a:effectLst/>
                        </a:rPr>
                        <a:t>behaviors </a:t>
                      </a:r>
                      <a:r>
                        <a:rPr lang="en-US" sz="1800" dirty="0" smtClean="0">
                          <a:effectLst/>
                        </a:rPr>
                        <a:t>in </a:t>
                      </a:r>
                      <a:r>
                        <a:rPr lang="en-US" sz="1800" dirty="0">
                          <a:effectLst/>
                        </a:rPr>
                        <a:t>authentic </a:t>
                      </a:r>
                      <a:r>
                        <a:rPr lang="en-US" sz="1800" dirty="0" smtClean="0">
                          <a:effectLst/>
                        </a:rPr>
                        <a:t>contexts 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56" marR="38856" marT="0" marB="20273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Anecdotal, narrative and observation </a:t>
                      </a:r>
                      <a:r>
                        <a:rPr lang="en-US" sz="1800" b="1" dirty="0" smtClean="0">
                          <a:effectLst/>
                        </a:rPr>
                        <a:t>notes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Social &amp; Academic </a:t>
                      </a:r>
                      <a:r>
                        <a:rPr lang="en-US" sz="1800" dirty="0">
                          <a:effectLst/>
                        </a:rPr>
                        <a:t>language </a:t>
                      </a:r>
                      <a:r>
                        <a:rPr lang="en-US" sz="1800" dirty="0" smtClean="0">
                          <a:effectLst/>
                        </a:rPr>
                        <a:t>observations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Observations </a:t>
                      </a:r>
                      <a:r>
                        <a:rPr lang="en-US" sz="1800" b="0" dirty="0">
                          <a:effectLst/>
                        </a:rPr>
                        <a:t>across content </a:t>
                      </a:r>
                      <a:r>
                        <a:rPr lang="en-US" sz="1800" b="0" dirty="0" smtClean="0">
                          <a:effectLst/>
                        </a:rPr>
                        <a:t>areas</a:t>
                      </a:r>
                      <a:r>
                        <a:rPr lang="en-US" sz="1800" b="1" dirty="0">
                          <a:effectLst/>
                        </a:rPr>
                        <a:t/>
                      </a:r>
                      <a:br>
                        <a:rPr lang="en-US" sz="1800" b="1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Observations in areas of student strength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56" marR="38856" marT="0" marB="20273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0" y="0"/>
            <a:ext cx="30057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Data Gathering Tools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9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123758"/>
              </p:ext>
            </p:extLst>
          </p:nvPr>
        </p:nvGraphicFramePr>
        <p:xfrm>
          <a:off x="23648" y="475097"/>
          <a:ext cx="9144000" cy="6382903"/>
        </p:xfrm>
        <a:graphic>
          <a:graphicData uri="http://schemas.openxmlformats.org/drawingml/2006/table">
            <a:tbl>
              <a:tblPr firstRow="1" firstCol="1" bandRow="1" bandCol="1">
                <a:effectLst>
                  <a:outerShdw blurRad="50800" dist="50800" dir="5400000" algn="ctr" rotWithShape="0">
                    <a:schemeClr val="bg2"/>
                  </a:outerShdw>
                </a:effectLst>
                <a:tableStyleId>{5C22544A-7EE6-4342-B048-85BDC9FD1C3A}</a:tableStyleId>
              </a:tblPr>
              <a:tblGrid>
                <a:gridCol w="2138003"/>
                <a:gridCol w="2480083"/>
                <a:gridCol w="4525914"/>
              </a:tblGrid>
              <a:tr h="3304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Type of Data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56" marR="38856" marT="0" marB="20273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Description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56" marR="38856" marT="0" marB="20273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Examples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56" marR="38856" marT="0" marB="20273" anchor="ctr">
                    <a:solidFill>
                      <a:schemeClr val="bg2"/>
                    </a:solidFill>
                  </a:tcPr>
                </a:tc>
              </a:tr>
              <a:tr h="236224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Sampling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56" marR="38856" marT="0" marB="2027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Gathering samples of behavioral data for further analysis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56" marR="38856" marT="0" marB="20273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Classroom work samples </a:t>
                      </a:r>
                      <a:r>
                        <a:rPr lang="en-US" sz="1800" dirty="0">
                          <a:effectLst/>
                        </a:rPr>
                        <a:t>(portfolio review, projects, learning logs, journals, writing samples)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b="1" dirty="0">
                          <a:effectLst/>
                        </a:rPr>
                        <a:t>Running records</a:t>
                      </a:r>
                      <a:br>
                        <a:rPr lang="en-US" sz="1800" b="1" dirty="0">
                          <a:effectLst/>
                        </a:rPr>
                      </a:br>
                      <a:r>
                        <a:rPr lang="en-US" sz="1800" b="1" dirty="0">
                          <a:effectLst/>
                        </a:rPr>
                        <a:t>Oral language samples </a:t>
                      </a:r>
                      <a:r>
                        <a:rPr lang="en-US" sz="1800" dirty="0">
                          <a:effectLst/>
                        </a:rPr>
                        <a:t>across contexts (conversation, narrative, expository, </a:t>
                      </a:r>
                      <a:r>
                        <a:rPr lang="en-US" sz="1800" dirty="0" smtClean="0">
                          <a:effectLst/>
                        </a:rPr>
                        <a:t>persuasive, oral </a:t>
                      </a:r>
                      <a:r>
                        <a:rPr lang="en-US" sz="1800" dirty="0">
                          <a:effectLst/>
                        </a:rPr>
                        <a:t>reports, informal story telling)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56" marR="38856" marT="0" marB="20273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972418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Probes</a:t>
                      </a:r>
                      <a:r>
                        <a:rPr lang="en-US" sz="1800" baseline="0" dirty="0" smtClean="0">
                          <a:effectLst/>
                        </a:rPr>
                        <a:t> &amp; </a:t>
                      </a:r>
                      <a:r>
                        <a:rPr lang="en-US" sz="1800" dirty="0" smtClean="0">
                          <a:effectLst/>
                        </a:rPr>
                        <a:t>Standardized </a:t>
                      </a:r>
                      <a:r>
                        <a:rPr lang="en-US" sz="1800" dirty="0">
                          <a:effectLst/>
                        </a:rPr>
                        <a:t>Testing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56" marR="38856" marT="0" marB="2027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Probing for information in a specific area during a highly-structured task and comparing performance to groups of students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56" marR="38856" marT="0" marB="20273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English Language Proficiency Tests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 smtClean="0">
                          <a:effectLst/>
                        </a:rPr>
                        <a:t>Primary Language Proficiency Tests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 smtClean="0">
                          <a:effectLst/>
                        </a:rPr>
                        <a:t>Academic</a:t>
                      </a:r>
                      <a:r>
                        <a:rPr lang="en-US" sz="1800" baseline="0" dirty="0" smtClean="0">
                          <a:effectLst/>
                        </a:rPr>
                        <a:t> Assessments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Primary language academic assessments (e.g., standards-based test in </a:t>
                      </a:r>
                      <a:r>
                        <a:rPr lang="en-US" sz="1800" dirty="0" smtClean="0">
                          <a:effectLst/>
                        </a:rPr>
                        <a:t>Spanish) Probes for</a:t>
                      </a:r>
                      <a:r>
                        <a:rPr lang="en-US" sz="1800" baseline="0" dirty="0" smtClean="0">
                          <a:effectLst/>
                        </a:rPr>
                        <a:t> </a:t>
                      </a:r>
                      <a:r>
                        <a:rPr lang="en-US" sz="1800" dirty="0" smtClean="0">
                          <a:effectLst/>
                        </a:rPr>
                        <a:t>cognitive</a:t>
                      </a:r>
                      <a:r>
                        <a:rPr lang="en-US" sz="1800" baseline="0" dirty="0" smtClean="0">
                          <a:effectLst/>
                        </a:rPr>
                        <a:t> processing</a:t>
                      </a:r>
                      <a:endParaRPr lang="en-US" sz="1800" dirty="0" smtClean="0">
                        <a:effectLst/>
                      </a:endParaRPr>
                    </a:p>
                  </a:txBody>
                  <a:tcPr marL="38856" marR="38856" marT="0" marB="20273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717826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Criterion-Referenced Measures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56" marR="38856" marT="0" marB="2027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Comparing student performance to established criteria of well-defined, specific behaviors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56" marR="38856" marT="0" marB="20273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Rubrics</a:t>
                      </a:r>
                      <a:r>
                        <a:rPr lang="en-US" sz="1800" baseline="0" dirty="0" smtClean="0">
                          <a:effectLst/>
                        </a:rPr>
                        <a:t> </a:t>
                      </a:r>
                      <a:r>
                        <a:rPr lang="en-US" sz="1800" dirty="0" smtClean="0">
                          <a:effectLst/>
                        </a:rPr>
                        <a:t/>
                      </a:r>
                      <a:br>
                        <a:rPr lang="en-US" sz="1800" dirty="0" smtClean="0">
                          <a:effectLst/>
                        </a:rPr>
                      </a:br>
                      <a:r>
                        <a:rPr lang="en-US" sz="1800" b="1" dirty="0" smtClean="0">
                          <a:effectLst/>
                        </a:rPr>
                        <a:t>Rating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b="1" dirty="0" smtClean="0">
                          <a:effectLst/>
                        </a:rPr>
                        <a:t>Scales</a:t>
                      </a:r>
                      <a:r>
                        <a:rPr lang="en-US" sz="1800" dirty="0" smtClean="0">
                          <a:effectLst/>
                        </a:rPr>
                        <a:t>                                 </a:t>
                      </a:r>
                      <a:r>
                        <a:rPr lang="en-US" sz="1800" b="1" dirty="0" smtClean="0">
                          <a:effectLst/>
                        </a:rPr>
                        <a:t>Checklists</a:t>
                      </a:r>
                      <a:r>
                        <a:rPr lang="en-US" sz="1800" dirty="0" smtClean="0">
                          <a:effectLst/>
                        </a:rPr>
                        <a:t> (academic language and social language, classroom instruction)</a:t>
                      </a:r>
                      <a:br>
                        <a:rPr lang="en-US" sz="1800" dirty="0" smtClean="0">
                          <a:effectLst/>
                        </a:rPr>
                      </a:br>
                      <a:r>
                        <a:rPr lang="en-US" sz="1800" b="1" dirty="0" smtClean="0">
                          <a:effectLst/>
                        </a:rPr>
                        <a:t>Curriculum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b="1" dirty="0" smtClean="0">
                          <a:effectLst/>
                        </a:rPr>
                        <a:t>assessments</a:t>
                      </a:r>
                      <a:r>
                        <a:rPr lang="en-US" sz="1800" dirty="0" smtClean="0">
                          <a:effectLst/>
                        </a:rPr>
                        <a:t> (classroom-based measurements, benchmarks)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56" marR="38856" marT="0" marB="20273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0" y="0"/>
            <a:ext cx="30057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Data Gathering Tools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30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-31750"/>
            <a:ext cx="7620000" cy="1143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CEP-EL Checklist</a:t>
            </a:r>
            <a:r>
              <a:rPr lang="en-US" altLang="en-US" b="1" smtClean="0"/>
              <a:t> </a:t>
            </a:r>
          </a:p>
        </p:txBody>
      </p:sp>
      <p:sp>
        <p:nvSpPr>
          <p:cNvPr id="22536" name="Rectangle 10"/>
          <p:cNvSpPr>
            <a:spLocks noChangeArrowheads="1"/>
          </p:cNvSpPr>
          <p:nvPr/>
        </p:nvSpPr>
        <p:spPr bwMode="auto">
          <a:xfrm>
            <a:off x="609600" y="1050924"/>
            <a:ext cx="8534400" cy="603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Webdings" pitchFamily="18" charset="2"/>
              <a:buNone/>
              <a:defRPr/>
            </a:pPr>
            <a:endParaRPr kumimoji="1" lang="en-US" altLang="en-US" sz="1800" dirty="0" smtClean="0">
              <a:solidFill>
                <a:srgbClr val="5C2305"/>
              </a:solidFill>
            </a:endParaRPr>
          </a:p>
          <a:p>
            <a:pPr algn="l" eaLnBrk="1" hangingPunct="1">
              <a:buFont typeface="Webdings" pitchFamily="18" charset="2"/>
              <a:buChar char="Ñ"/>
              <a:defRPr/>
            </a:pPr>
            <a:r>
              <a:rPr kumimoji="1" lang="en-US" altLang="en-US" sz="2800" b="1" dirty="0" smtClean="0">
                <a:latin typeface="+mn-lt"/>
              </a:rPr>
              <a:t>IEP Team Determination of Eligibility</a:t>
            </a:r>
          </a:p>
          <a:p>
            <a:pPr lvl="1" algn="l" eaLnBrk="1" hangingPunct="1">
              <a:buClr>
                <a:schemeClr val="tx1"/>
              </a:buClr>
              <a:buFontTx/>
              <a:buChar char="•"/>
              <a:defRPr/>
            </a:pPr>
            <a:r>
              <a:rPr kumimoji="1" lang="en-US" altLang="en-US" dirty="0" smtClean="0">
                <a:latin typeface="+mn-lt"/>
              </a:rPr>
              <a:t>Not based on one source of information</a:t>
            </a:r>
          </a:p>
          <a:p>
            <a:pPr lvl="1" algn="l" eaLnBrk="1" hangingPunct="1">
              <a:buClr>
                <a:schemeClr val="tx1"/>
              </a:buClr>
              <a:buFontTx/>
              <a:buChar char="•"/>
              <a:defRPr/>
            </a:pPr>
            <a:r>
              <a:rPr kumimoji="1" lang="en-US" altLang="en-US" dirty="0" smtClean="0">
                <a:latin typeface="+mn-lt"/>
              </a:rPr>
              <a:t>Exclusionary criteria</a:t>
            </a:r>
          </a:p>
          <a:p>
            <a:pPr lvl="1" algn="l" eaLnBrk="1" hangingPunct="1">
              <a:buClr>
                <a:schemeClr val="tx1"/>
              </a:buClr>
              <a:buFontTx/>
              <a:buChar char="•"/>
              <a:defRPr/>
            </a:pPr>
            <a:r>
              <a:rPr kumimoji="1" lang="en-US" altLang="en-US" dirty="0" smtClean="0">
                <a:latin typeface="+mn-lt"/>
              </a:rPr>
              <a:t>Rationale for primary handicapping condition</a:t>
            </a:r>
          </a:p>
          <a:p>
            <a:pPr lvl="1" algn="l" eaLnBrk="1" hangingPunct="1">
              <a:buClr>
                <a:schemeClr val="tx1"/>
              </a:buClr>
              <a:buFontTx/>
              <a:buNone/>
              <a:defRPr/>
            </a:pPr>
            <a:endParaRPr kumimoji="1" lang="en-US" altLang="en-US" sz="1050" dirty="0" smtClean="0">
              <a:latin typeface="+mn-lt"/>
            </a:endParaRPr>
          </a:p>
          <a:p>
            <a:pPr algn="l" eaLnBrk="1" hangingPunct="1">
              <a:buFont typeface="Webdings" pitchFamily="18" charset="2"/>
              <a:buChar char="Ñ"/>
              <a:defRPr/>
            </a:pPr>
            <a:r>
              <a:rPr kumimoji="1" lang="en-US" altLang="en-US" sz="2800" b="1" dirty="0" smtClean="0">
                <a:latin typeface="+mn-lt"/>
              </a:rPr>
              <a:t>IEP Team Supports and Services</a:t>
            </a:r>
          </a:p>
          <a:p>
            <a:pPr lvl="1" algn="l" eaLnBrk="1" hangingPunct="1">
              <a:buClr>
                <a:schemeClr val="tx1"/>
              </a:buClr>
              <a:buFontTx/>
              <a:buChar char="•"/>
              <a:defRPr/>
            </a:pPr>
            <a:r>
              <a:rPr kumimoji="1" lang="en-US" altLang="en-US" dirty="0" smtClean="0">
                <a:latin typeface="+mn-lt"/>
              </a:rPr>
              <a:t>Knowledgeable team member included </a:t>
            </a:r>
          </a:p>
          <a:p>
            <a:pPr lvl="1" algn="l" eaLnBrk="1" hangingPunct="1">
              <a:buClr>
                <a:schemeClr val="tx1"/>
              </a:buClr>
              <a:buFontTx/>
              <a:buChar char="•"/>
              <a:defRPr/>
            </a:pPr>
            <a:r>
              <a:rPr kumimoji="1" lang="en-US" altLang="en-US" dirty="0" smtClean="0">
                <a:latin typeface="+mn-lt"/>
              </a:rPr>
              <a:t>Interpreter use</a:t>
            </a:r>
          </a:p>
          <a:p>
            <a:pPr lvl="1" algn="l" eaLnBrk="1" hangingPunct="1">
              <a:buClr>
                <a:schemeClr val="tx1"/>
              </a:buClr>
              <a:buFontTx/>
              <a:buChar char="•"/>
              <a:defRPr/>
            </a:pPr>
            <a:r>
              <a:rPr kumimoji="1" lang="en-US" altLang="en-US" dirty="0" smtClean="0">
                <a:latin typeface="+mn-lt"/>
              </a:rPr>
              <a:t>Least restrictive environment</a:t>
            </a:r>
          </a:p>
          <a:p>
            <a:pPr lvl="1" algn="l" eaLnBrk="1" hangingPunct="1">
              <a:buClr>
                <a:schemeClr val="tx1"/>
              </a:buClr>
              <a:buFontTx/>
              <a:buChar char="•"/>
              <a:defRPr/>
            </a:pPr>
            <a:r>
              <a:rPr kumimoji="1" lang="en-US" altLang="en-US" dirty="0" smtClean="0">
                <a:latin typeface="+mn-lt"/>
              </a:rPr>
              <a:t>Goals aligned to English language development needs</a:t>
            </a:r>
          </a:p>
          <a:p>
            <a:pPr eaLnBrk="1" hangingPunct="1">
              <a:buFont typeface="Webdings" pitchFamily="18" charset="2"/>
              <a:buNone/>
              <a:defRPr/>
            </a:pPr>
            <a:endParaRPr kumimoji="1"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6705600" cy="685800"/>
          </a:xfrm>
        </p:spPr>
        <p:txBody>
          <a:bodyPr/>
          <a:lstStyle/>
          <a:p>
            <a:pPr eaLnBrk="1" hangingPunct="1"/>
            <a:r>
              <a:rPr lang="en-US" altLang="en-US" sz="3600" b="1" dirty="0" smtClean="0"/>
              <a:t>Authors of CEP-EL</a:t>
            </a:r>
          </a:p>
        </p:txBody>
      </p:sp>
      <p:sp>
        <p:nvSpPr>
          <p:cNvPr id="4099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8070850" cy="5486400"/>
          </a:xfrm>
          <a:noFill/>
        </p:spPr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700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	</a:t>
            </a:r>
            <a:r>
              <a:rPr lang="en-US" altLang="en-US" sz="2400" b="1" dirty="0" smtClean="0"/>
              <a:t>Angela Gaviria</a:t>
            </a:r>
            <a:r>
              <a:rPr lang="en-US" altLang="en-US" sz="2400" dirty="0" smtClean="0"/>
              <a:t>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smtClean="0"/>
              <a:t>		Education Specialist/Project Resource Teacher</a:t>
            </a:r>
          </a:p>
          <a:p>
            <a:pPr lvl="3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dirty="0" smtClean="0"/>
          </a:p>
          <a:p>
            <a:pPr lvl="1" eaLnBrk="1" hangingPunct="1">
              <a:lnSpc>
                <a:spcPct val="90000"/>
              </a:lnSpc>
              <a:buFont typeface="Webdings" pitchFamily="18" charset="2"/>
              <a:buNone/>
            </a:pPr>
            <a:r>
              <a:rPr lang="en-US" altLang="en-US" dirty="0" smtClean="0"/>
              <a:t>	</a:t>
            </a:r>
            <a:r>
              <a:rPr lang="en-US" altLang="en-US" sz="2400" b="1" dirty="0" smtClean="0"/>
              <a:t>Tiffany Jones-Cristiani</a:t>
            </a:r>
            <a:r>
              <a:rPr lang="en-US" altLang="en-US" sz="2400" dirty="0" smtClean="0"/>
              <a:t>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smtClean="0"/>
              <a:t>		School Psychologist</a:t>
            </a:r>
          </a:p>
          <a:p>
            <a:pPr lvl="3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Font typeface="Webdings" pitchFamily="18" charset="2"/>
              <a:buNone/>
            </a:pPr>
            <a:r>
              <a:rPr lang="en-US" altLang="en-US" sz="2200" dirty="0" smtClean="0"/>
              <a:t>	     </a:t>
            </a:r>
            <a:r>
              <a:rPr lang="en-US" altLang="en-US" b="1" dirty="0" smtClean="0"/>
              <a:t>Tim Tipton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smtClean="0"/>
              <a:t>		Senior Speech-Language Pathologist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 smtClean="0"/>
              <a:t>	   </a:t>
            </a:r>
            <a:endParaRPr lang="en-US" altLang="en-US" sz="1600" dirty="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In consultation with Jaime Hernandez, </a:t>
            </a:r>
            <a:r>
              <a:rPr lang="en-US" altLang="en-US" dirty="0" err="1" smtClean="0"/>
              <a:t>Ed.D</a:t>
            </a:r>
            <a:r>
              <a:rPr lang="en-US" altLang="en-US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In collaboration with Sonia Picos, Special Ed, SDUSD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Reviewed by Community, Special Educators,               </a:t>
            </a:r>
            <a:r>
              <a:rPr lang="en-US" altLang="en-US" dirty="0" smtClean="0"/>
              <a:t>SDUSD English Learner </a:t>
            </a:r>
            <a:r>
              <a:rPr lang="en-US" altLang="en-US" dirty="0" smtClean="0"/>
              <a:t>Department and Administrators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7794" y="5181600"/>
            <a:ext cx="8305800" cy="1143000"/>
          </a:xfrm>
        </p:spPr>
        <p:txBody>
          <a:bodyPr/>
          <a:lstStyle/>
          <a:p>
            <a:pPr marL="457200" lvl="1" algn="ctr">
              <a:spcBef>
                <a:spcPct val="20000"/>
              </a:spcBef>
              <a:defRPr/>
            </a:pPr>
            <a:r>
              <a:rPr lang="en-US" dirty="0">
                <a:latin typeface="Arial" charset="0"/>
                <a:cs typeface="Arial" charset="0"/>
              </a:rPr>
              <a:t>Angela Gaviria </a:t>
            </a:r>
            <a:r>
              <a:rPr lang="en-US" dirty="0">
                <a:latin typeface="Arial" charset="0"/>
                <a:cs typeface="Arial" charset="0"/>
                <a:hlinkClick r:id="rId3"/>
              </a:rPr>
              <a:t>agaviria@sandi.net</a:t>
            </a:r>
            <a:r>
              <a:rPr lang="en-US" dirty="0">
                <a:latin typeface="Arial" charset="0"/>
                <a:cs typeface="Arial" charset="0"/>
              </a:rPr>
              <a:t/>
            </a:r>
            <a:br>
              <a:rPr lang="en-US" dirty="0">
                <a:latin typeface="Arial" charset="0"/>
                <a:cs typeface="Arial" charset="0"/>
              </a:rPr>
            </a:br>
            <a:r>
              <a:rPr lang="en-US" dirty="0">
                <a:latin typeface="Arial" charset="0"/>
                <a:cs typeface="Arial" charset="0"/>
              </a:rPr>
              <a:t>Tim Tipton </a:t>
            </a:r>
            <a:r>
              <a:rPr lang="en-US" dirty="0">
                <a:latin typeface="Arial" charset="0"/>
                <a:cs typeface="Arial" charset="0"/>
                <a:hlinkClick r:id="rId4"/>
              </a:rPr>
              <a:t>ttipton@sandi.net</a:t>
            </a:r>
            <a:endParaRPr lang="en-US" altLang="en-US" b="1" dirty="0" smtClean="0"/>
          </a:p>
        </p:txBody>
      </p:sp>
      <p:pic>
        <p:nvPicPr>
          <p:cNvPr id="66563" name="Picture 5" descr="worldhand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0"/>
            <a:ext cx="5513388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8515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0"/>
            <a:ext cx="7620000" cy="1143000"/>
          </a:xfrm>
        </p:spPr>
        <p:txBody>
          <a:bodyPr/>
          <a:lstStyle/>
          <a:p>
            <a:pPr eaLnBrk="1" hangingPunct="1"/>
            <a:r>
              <a:rPr lang="en-US" altLang="en-US" sz="4000" b="1" dirty="0" smtClean="0"/>
              <a:t>References/Resources</a:t>
            </a:r>
          </a:p>
        </p:txBody>
      </p:sp>
      <p:sp>
        <p:nvSpPr>
          <p:cNvPr id="45064" name="Rectangle 10"/>
          <p:cNvSpPr>
            <a:spLocks noChangeArrowheads="1"/>
          </p:cNvSpPr>
          <p:nvPr/>
        </p:nvSpPr>
        <p:spPr bwMode="auto">
          <a:xfrm>
            <a:off x="533400" y="1255986"/>
            <a:ext cx="80772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defRPr/>
            </a:pPr>
            <a:r>
              <a:rPr lang="en-US" sz="2000" dirty="0" smtClean="0">
                <a:latin typeface="+mn-lt"/>
                <a:cs typeface="Arial" charset="0"/>
              </a:rPr>
              <a:t>Dunaway</a:t>
            </a:r>
            <a:r>
              <a:rPr lang="en-US" sz="2000" dirty="0">
                <a:latin typeface="+mn-lt"/>
                <a:cs typeface="Arial" charset="0"/>
              </a:rPr>
              <a:t>, C., Kenny, E., Chandler, M.K. (2006). </a:t>
            </a:r>
            <a:r>
              <a:rPr lang="en-US" sz="2000" i="1" dirty="0">
                <a:latin typeface="+mn-lt"/>
                <a:cs typeface="Arial" charset="0"/>
              </a:rPr>
              <a:t>Forming Transdisciplinary Teams: Performance-Based Assessment</a:t>
            </a:r>
            <a:r>
              <a:rPr lang="en-US" sz="2000" dirty="0">
                <a:latin typeface="+mn-lt"/>
                <a:cs typeface="Arial" charset="0"/>
              </a:rPr>
              <a:t>. San Diego Unified School District. Retrieved on </a:t>
            </a:r>
            <a:r>
              <a:rPr lang="en-US" sz="2000" dirty="0" smtClean="0">
                <a:latin typeface="+mn-lt"/>
                <a:cs typeface="Arial" charset="0"/>
              </a:rPr>
              <a:t>3-1-2010</a:t>
            </a:r>
          </a:p>
          <a:p>
            <a:pPr algn="l">
              <a:defRPr/>
            </a:pPr>
            <a:endParaRPr lang="en-US" sz="2000" dirty="0" smtClean="0">
              <a:latin typeface="+mn-lt"/>
              <a:cs typeface="Arial" charset="0"/>
            </a:endParaRPr>
          </a:p>
          <a:p>
            <a:pPr algn="l">
              <a:defRPr/>
            </a:pPr>
            <a:r>
              <a:rPr lang="es-US" sz="2000" dirty="0" err="1" smtClean="0">
                <a:latin typeface="+mn-lt"/>
                <a:cs typeface="Arial" charset="0"/>
              </a:rPr>
              <a:t>Fergus</a:t>
            </a:r>
            <a:r>
              <a:rPr lang="es-US" sz="2000" dirty="0" smtClean="0">
                <a:latin typeface="+mn-lt"/>
                <a:cs typeface="Arial" charset="0"/>
              </a:rPr>
              <a:t>, E., </a:t>
            </a:r>
            <a:r>
              <a:rPr lang="es-US" sz="2000" dirty="0" err="1" smtClean="0">
                <a:latin typeface="+mn-lt"/>
                <a:cs typeface="Arial" charset="0"/>
              </a:rPr>
              <a:t>Ahram</a:t>
            </a:r>
            <a:r>
              <a:rPr lang="es-US" sz="2000" dirty="0" smtClean="0">
                <a:latin typeface="+mn-lt"/>
                <a:cs typeface="Arial" charset="0"/>
              </a:rPr>
              <a:t>, </a:t>
            </a:r>
            <a:r>
              <a:rPr lang="es-US" sz="2000" dirty="0" err="1" smtClean="0">
                <a:latin typeface="+mn-lt"/>
                <a:cs typeface="Arial" charset="0"/>
              </a:rPr>
              <a:t>Roey</a:t>
            </a:r>
            <a:r>
              <a:rPr lang="es-US" sz="2000" dirty="0" smtClean="0">
                <a:latin typeface="+mn-lt"/>
                <a:cs typeface="Arial" charset="0"/>
              </a:rPr>
              <a:t>. </a:t>
            </a:r>
            <a:r>
              <a:rPr lang="es-US" sz="2000" i="1" dirty="0" smtClean="0">
                <a:latin typeface="+mn-lt"/>
                <a:cs typeface="Arial" charset="0"/>
              </a:rPr>
              <a:t>Racial/</a:t>
            </a:r>
            <a:r>
              <a:rPr lang="es-US" sz="2000" i="1" dirty="0" err="1" smtClean="0">
                <a:latin typeface="+mn-lt"/>
                <a:cs typeface="Arial" charset="0"/>
              </a:rPr>
              <a:t>Ethnic</a:t>
            </a:r>
            <a:r>
              <a:rPr lang="es-US" sz="2000" i="1" dirty="0" smtClean="0">
                <a:latin typeface="+mn-lt"/>
                <a:cs typeface="Arial" charset="0"/>
              </a:rPr>
              <a:t> </a:t>
            </a:r>
            <a:r>
              <a:rPr lang="es-US" sz="2000" i="1" dirty="0" err="1" smtClean="0">
                <a:latin typeface="+mn-lt"/>
                <a:cs typeface="Arial" charset="0"/>
              </a:rPr>
              <a:t>Disproportionality</a:t>
            </a:r>
            <a:r>
              <a:rPr lang="es-US" sz="2000" i="1" dirty="0" smtClean="0">
                <a:latin typeface="+mn-lt"/>
                <a:cs typeface="Arial" charset="0"/>
              </a:rPr>
              <a:t> in Special </a:t>
            </a:r>
            <a:r>
              <a:rPr lang="es-US" sz="2000" i="1" dirty="0" err="1" smtClean="0">
                <a:latin typeface="+mn-lt"/>
                <a:cs typeface="Arial" charset="0"/>
              </a:rPr>
              <a:t>Education</a:t>
            </a:r>
            <a:r>
              <a:rPr lang="es-US" sz="2000" i="1" dirty="0" smtClean="0">
                <a:latin typeface="+mn-lt"/>
                <a:cs typeface="Arial" charset="0"/>
              </a:rPr>
              <a:t>. Data </a:t>
            </a:r>
            <a:r>
              <a:rPr lang="es-US" sz="2000" i="1" dirty="0" err="1" smtClean="0">
                <a:latin typeface="+mn-lt"/>
                <a:cs typeface="Arial" charset="0"/>
              </a:rPr>
              <a:t>Analysis</a:t>
            </a:r>
            <a:r>
              <a:rPr lang="es-US" sz="2000" i="1" dirty="0" smtClean="0">
                <a:latin typeface="+mn-lt"/>
                <a:cs typeface="Arial" charset="0"/>
              </a:rPr>
              <a:t> </a:t>
            </a:r>
            <a:r>
              <a:rPr lang="es-US" sz="2000" i="1" dirty="0" err="1" smtClean="0">
                <a:latin typeface="+mn-lt"/>
                <a:cs typeface="Arial" charset="0"/>
              </a:rPr>
              <a:t>Workbook</a:t>
            </a:r>
            <a:r>
              <a:rPr lang="es-US" sz="2000" i="1" dirty="0" smtClean="0">
                <a:latin typeface="+mn-lt"/>
                <a:cs typeface="Arial" charset="0"/>
              </a:rPr>
              <a:t>. </a:t>
            </a:r>
            <a:r>
              <a:rPr lang="es-US" sz="2000" dirty="0" smtClean="0">
                <a:latin typeface="+mn-lt"/>
                <a:cs typeface="Arial" charset="0"/>
              </a:rPr>
              <a:t>NYU </a:t>
            </a:r>
            <a:r>
              <a:rPr lang="es-US" sz="2000" dirty="0" err="1" smtClean="0">
                <a:latin typeface="+mn-lt"/>
                <a:cs typeface="Arial" charset="0"/>
              </a:rPr>
              <a:t>Steinhardt</a:t>
            </a:r>
            <a:r>
              <a:rPr lang="es-US" sz="2000" dirty="0">
                <a:latin typeface="+mn-lt"/>
                <a:cs typeface="Arial" charset="0"/>
              </a:rPr>
              <a:t>. </a:t>
            </a:r>
            <a:r>
              <a:rPr lang="es-US" sz="2000" dirty="0" smtClean="0">
                <a:latin typeface="+mn-lt"/>
                <a:cs typeface="Arial" charset="0"/>
              </a:rPr>
              <a:t> http</a:t>
            </a:r>
            <a:r>
              <a:rPr lang="es-US" sz="2000" dirty="0">
                <a:latin typeface="+mn-lt"/>
                <a:cs typeface="Arial" charset="0"/>
              </a:rPr>
              <a:t>://</a:t>
            </a:r>
            <a:r>
              <a:rPr lang="es-US" sz="2000" dirty="0" smtClean="0">
                <a:latin typeface="+mn-lt"/>
                <a:cs typeface="Arial" charset="0"/>
              </a:rPr>
              <a:t>steinhardt.nyu.edu/metrocenter.olde/index/dataanalysisworkbook.pdf </a:t>
            </a:r>
            <a:endParaRPr lang="es-US" sz="2000" dirty="0" smtClean="0">
              <a:latin typeface="+mn-lt"/>
              <a:cs typeface="Arial" charset="0"/>
            </a:endParaRPr>
          </a:p>
          <a:p>
            <a:pPr marL="0" lvl="1" algn="l">
              <a:defRPr/>
            </a:pPr>
            <a:endParaRPr lang="en-US" sz="2000" dirty="0" smtClean="0"/>
          </a:p>
          <a:p>
            <a:pPr marL="0" lvl="1" algn="l">
              <a:defRPr/>
            </a:pPr>
            <a:r>
              <a:rPr lang="en-US" sz="2000" dirty="0" smtClean="0">
                <a:latin typeface="+mn-lt"/>
              </a:rPr>
              <a:t>Gaviria, A. &amp; Tipton, T. </a:t>
            </a:r>
            <a:r>
              <a:rPr lang="en-US" sz="2000" dirty="0">
                <a:latin typeface="+mn-lt"/>
              </a:rPr>
              <a:t>(</a:t>
            </a:r>
            <a:r>
              <a:rPr lang="en-US" sz="2000" dirty="0" smtClean="0">
                <a:latin typeface="+mn-lt"/>
              </a:rPr>
              <a:t>2012). </a:t>
            </a:r>
            <a:r>
              <a:rPr lang="en-US" sz="2000" i="1" dirty="0" smtClean="0">
                <a:latin typeface="+mn-lt"/>
              </a:rPr>
              <a:t>CEP-EL: A Comprehensive Evaluation Process for English Learners. A Process Manual</a:t>
            </a:r>
            <a:r>
              <a:rPr lang="en-US" sz="2000" dirty="0" smtClean="0">
                <a:latin typeface="+mn-lt"/>
              </a:rPr>
              <a:t>. </a:t>
            </a:r>
            <a:r>
              <a:rPr lang="en-US" sz="2000" dirty="0">
                <a:latin typeface="+mn-lt"/>
              </a:rPr>
              <a:t>San Diego Unified School District</a:t>
            </a:r>
            <a:r>
              <a:rPr lang="en-US" sz="2000" dirty="0" smtClean="0">
                <a:latin typeface="+mn-lt"/>
              </a:rPr>
              <a:t>.</a:t>
            </a:r>
            <a:r>
              <a:rPr kumimoji="1" lang="en-US" sz="2000" dirty="0">
                <a:latin typeface="+mn-lt"/>
                <a:hlinkClick r:id="rId3"/>
              </a:rPr>
              <a:t> </a:t>
            </a:r>
            <a:r>
              <a:rPr kumimoji="1" lang="en-US" sz="2000" dirty="0">
                <a:latin typeface="+mn-lt"/>
              </a:rPr>
              <a:t>www.sandiego unified.org/ parent-services-office</a:t>
            </a:r>
          </a:p>
          <a:p>
            <a:pPr algn="l">
              <a:defRPr/>
            </a:pPr>
            <a:endParaRPr lang="es-US" sz="2000" dirty="0" smtClean="0">
              <a:latin typeface="+mn-lt"/>
              <a:cs typeface="Arial" charset="0"/>
            </a:endParaRPr>
          </a:p>
          <a:p>
            <a:pPr algn="l">
              <a:defRPr/>
            </a:pPr>
            <a:r>
              <a:rPr lang="es-US" sz="2000" dirty="0" err="1" smtClean="0">
                <a:latin typeface="+mn-lt"/>
                <a:cs typeface="Arial" charset="0"/>
              </a:rPr>
              <a:t>Hamayan</a:t>
            </a:r>
            <a:r>
              <a:rPr lang="es-US" sz="2000" dirty="0">
                <a:latin typeface="+mn-lt"/>
                <a:cs typeface="Arial" charset="0"/>
              </a:rPr>
              <a:t>, E., </a:t>
            </a:r>
            <a:r>
              <a:rPr lang="es-US" sz="2000" dirty="0" err="1">
                <a:latin typeface="+mn-lt"/>
                <a:cs typeface="Arial" charset="0"/>
              </a:rPr>
              <a:t>Marler</a:t>
            </a:r>
            <a:r>
              <a:rPr lang="es-US" sz="2000" dirty="0">
                <a:latin typeface="+mn-lt"/>
                <a:cs typeface="Arial" charset="0"/>
              </a:rPr>
              <a:t>, B., Sanchez-</a:t>
            </a:r>
            <a:r>
              <a:rPr lang="es-US" sz="2000" dirty="0" err="1">
                <a:latin typeface="+mn-lt"/>
                <a:cs typeface="Arial" charset="0"/>
              </a:rPr>
              <a:t>Lopez</a:t>
            </a:r>
            <a:r>
              <a:rPr lang="es-US" sz="2000" dirty="0">
                <a:latin typeface="+mn-lt"/>
                <a:cs typeface="Arial" charset="0"/>
              </a:rPr>
              <a:t>, C., &amp; </a:t>
            </a:r>
            <a:r>
              <a:rPr lang="es-US" sz="2000" dirty="0" err="1">
                <a:latin typeface="+mn-lt"/>
                <a:cs typeface="Arial" charset="0"/>
              </a:rPr>
              <a:t>Damico</a:t>
            </a:r>
            <a:r>
              <a:rPr lang="es-US" sz="2000" dirty="0">
                <a:latin typeface="+mn-lt"/>
                <a:cs typeface="Arial" charset="0"/>
              </a:rPr>
              <a:t>, J. (2007). </a:t>
            </a:r>
            <a:r>
              <a:rPr lang="en-US" sz="2000" i="1" dirty="0">
                <a:latin typeface="+mn-lt"/>
                <a:cs typeface="Arial" charset="0"/>
              </a:rPr>
              <a:t>Special Education Considerations for English Language Learners: Delivering a Continuum of Services</a:t>
            </a:r>
            <a:r>
              <a:rPr lang="en-US" sz="2000" dirty="0">
                <a:latin typeface="+mn-lt"/>
                <a:cs typeface="Arial" charset="0"/>
              </a:rPr>
              <a:t>. Philadelphia: Caslon Publishing. </a:t>
            </a:r>
          </a:p>
          <a:p>
            <a:pPr algn="l">
              <a:defRPr/>
            </a:pPr>
            <a:endParaRPr lang="en-US" sz="800" dirty="0">
              <a:latin typeface="+mn-lt"/>
              <a:cs typeface="Arial" charset="0"/>
            </a:endParaRPr>
          </a:p>
          <a:p>
            <a:pPr algn="l">
              <a:defRPr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 algn="l">
              <a:defRPr/>
            </a:pPr>
            <a:endParaRPr lang="en-US" sz="20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sz="2000" dirty="0">
                <a:latin typeface="+mn-lt"/>
                <a:cs typeface="Arial" charset="0"/>
              </a:rPr>
              <a:t> </a:t>
            </a:r>
            <a:endParaRPr kumimoji="1" lang="en-US" sz="2000" dirty="0"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4" name="Rectangle 10"/>
          <p:cNvSpPr>
            <a:spLocks noChangeArrowheads="1"/>
          </p:cNvSpPr>
          <p:nvPr/>
        </p:nvSpPr>
        <p:spPr bwMode="auto">
          <a:xfrm>
            <a:off x="609600" y="1295400"/>
            <a:ext cx="85344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defRPr/>
            </a:pPr>
            <a:r>
              <a:rPr lang="en-US" sz="2000" dirty="0">
                <a:cs typeface="Arial" charset="0"/>
              </a:rPr>
              <a:t>Hehir, T. and </a:t>
            </a:r>
            <a:r>
              <a:rPr lang="en-US" sz="2000" dirty="0" err="1">
                <a:cs typeface="Arial" charset="0"/>
              </a:rPr>
              <a:t>Mosqueda</a:t>
            </a:r>
            <a:r>
              <a:rPr lang="en-US" sz="2000" dirty="0">
                <a:cs typeface="Arial" charset="0"/>
              </a:rPr>
              <a:t>, E. (2007). </a:t>
            </a:r>
            <a:r>
              <a:rPr lang="en-US" sz="2000" i="1" dirty="0">
                <a:cs typeface="Arial" charset="0"/>
              </a:rPr>
              <a:t>San Diego Unified School District Special Education Issues Document, Final Report</a:t>
            </a:r>
            <a:r>
              <a:rPr lang="en-US" sz="2000" dirty="0">
                <a:cs typeface="Arial" charset="0"/>
              </a:rPr>
              <a:t>. Submitted to San Diego Unified School District</a:t>
            </a:r>
            <a:r>
              <a:rPr lang="en-US" sz="2000" dirty="0" smtClean="0">
                <a:cs typeface="Arial" charset="0"/>
              </a:rPr>
              <a:t>.</a:t>
            </a:r>
          </a:p>
          <a:p>
            <a:pPr algn="l">
              <a:defRPr/>
            </a:pPr>
            <a:endParaRPr lang="en-US" sz="1200" dirty="0">
              <a:cs typeface="Arial" charset="0"/>
            </a:endParaRPr>
          </a:p>
          <a:p>
            <a:pPr algn="l">
              <a:defRPr/>
            </a:pPr>
            <a:r>
              <a:rPr lang="en-US" sz="2000" dirty="0" smtClean="0">
                <a:cs typeface="Arial" charset="0"/>
              </a:rPr>
              <a:t>Hernandez</a:t>
            </a:r>
            <a:r>
              <a:rPr lang="en-US" sz="2000" dirty="0">
                <a:cs typeface="Arial" charset="0"/>
              </a:rPr>
              <a:t>. J., (2009). </a:t>
            </a:r>
            <a:r>
              <a:rPr lang="en-US" sz="2000" i="1" dirty="0">
                <a:cs typeface="Arial" charset="0"/>
              </a:rPr>
              <a:t>Study to Examine the Disproportionate Identification of Minority and Linguistically Diverse Students in Special Education in the San Diego Unified School District</a:t>
            </a:r>
            <a:r>
              <a:rPr lang="en-US" sz="2000" dirty="0">
                <a:cs typeface="Arial" charset="0"/>
              </a:rPr>
              <a:t>. Submitted to San Diego Unified School District, August 29, </a:t>
            </a:r>
            <a:r>
              <a:rPr lang="en-US" sz="2000" dirty="0" smtClean="0">
                <a:cs typeface="Arial" charset="0"/>
              </a:rPr>
              <a:t>2009.</a:t>
            </a:r>
            <a:endParaRPr lang="en-US" sz="2000" dirty="0">
              <a:latin typeface="+mn-lt"/>
              <a:cs typeface="Arial" charset="0"/>
            </a:endParaRPr>
          </a:p>
          <a:p>
            <a:pPr algn="l">
              <a:defRPr/>
            </a:pPr>
            <a:endParaRPr lang="en-US" sz="1200" dirty="0"/>
          </a:p>
          <a:p>
            <a:pPr algn="l">
              <a:defRPr/>
            </a:pPr>
            <a:r>
              <a:rPr lang="en-US" sz="2000" dirty="0" smtClean="0">
                <a:latin typeface="+mn-lt"/>
                <a:cs typeface="Arial" charset="0"/>
              </a:rPr>
              <a:t>Los </a:t>
            </a:r>
            <a:r>
              <a:rPr lang="en-US" sz="2000" dirty="0">
                <a:latin typeface="+mn-lt"/>
                <a:cs typeface="Arial" charset="0"/>
              </a:rPr>
              <a:t>Angeles Unified School District, Division of Special Education.</a:t>
            </a:r>
            <a:r>
              <a:rPr lang="en-US" sz="2000" i="1" dirty="0">
                <a:latin typeface="+mn-lt"/>
                <a:cs typeface="Arial" charset="0"/>
              </a:rPr>
              <a:t> Comprehensive Evaluation of Students Suspected of Emotional Disturbance (ED)</a:t>
            </a:r>
            <a:r>
              <a:rPr lang="en-US" sz="2000" dirty="0">
                <a:latin typeface="+mn-lt"/>
                <a:cs typeface="Arial" charset="0"/>
              </a:rPr>
              <a:t>, September 29, </a:t>
            </a:r>
            <a:r>
              <a:rPr lang="en-US" sz="2000" dirty="0" smtClean="0">
                <a:latin typeface="+mn-lt"/>
                <a:cs typeface="Arial" charset="0"/>
              </a:rPr>
              <a:t>2004</a:t>
            </a:r>
          </a:p>
          <a:p>
            <a:pPr algn="l">
              <a:defRPr/>
            </a:pPr>
            <a:endParaRPr lang="en-US" sz="1200" dirty="0">
              <a:latin typeface="+mn-lt"/>
              <a:cs typeface="Arial" charset="0"/>
            </a:endParaRPr>
          </a:p>
          <a:p>
            <a:pPr algn="l">
              <a:defRPr/>
            </a:pPr>
            <a:r>
              <a:rPr lang="es-US" sz="2000" dirty="0" err="1">
                <a:cs typeface="Arial" charset="0"/>
              </a:rPr>
              <a:t>Rhodes</a:t>
            </a:r>
            <a:r>
              <a:rPr lang="es-US" sz="2000" dirty="0">
                <a:cs typeface="Arial" charset="0"/>
              </a:rPr>
              <a:t>, R., Ochoa, S., Ortiz, S. (2005). </a:t>
            </a:r>
            <a:r>
              <a:rPr lang="en-US" sz="2000" i="1" dirty="0">
                <a:cs typeface="Arial" charset="0"/>
              </a:rPr>
              <a:t>Assessing Culturally and Linguistically Diverse Students: A Practical Guide</a:t>
            </a:r>
            <a:r>
              <a:rPr lang="en-US" sz="2000" dirty="0">
                <a:cs typeface="Arial" charset="0"/>
              </a:rPr>
              <a:t>. New York: The Guilford Press.</a:t>
            </a:r>
          </a:p>
          <a:p>
            <a:pPr algn="l">
              <a:defRPr/>
            </a:pPr>
            <a:endParaRPr lang="en-US" sz="1200" dirty="0">
              <a:cs typeface="Arial" charset="0"/>
            </a:endParaRPr>
          </a:p>
          <a:p>
            <a:pPr algn="l">
              <a:defRPr/>
            </a:pPr>
            <a:r>
              <a:rPr lang="en-US" sz="2000" dirty="0">
                <a:cs typeface="Arial" charset="0"/>
              </a:rPr>
              <a:t>Sullivan, A. (2011). </a:t>
            </a:r>
            <a:r>
              <a:rPr lang="en-US" sz="2000" i="1" dirty="0">
                <a:cs typeface="Arial" charset="0"/>
              </a:rPr>
              <a:t>Disproportionality in Special Education Identification and Placement of English Language Learners</a:t>
            </a:r>
            <a:r>
              <a:rPr lang="en-US" sz="2000" dirty="0">
                <a:cs typeface="Arial" charset="0"/>
              </a:rPr>
              <a:t>. Council for Exceptional Children. </a:t>
            </a:r>
            <a:r>
              <a:rPr lang="en-US" sz="2000" dirty="0" err="1">
                <a:cs typeface="Arial" charset="0"/>
              </a:rPr>
              <a:t>Vol</a:t>
            </a:r>
            <a:r>
              <a:rPr lang="en-US" sz="2000" dirty="0">
                <a:cs typeface="Arial" charset="0"/>
              </a:rPr>
              <a:t> 77, No 3, pp. 317-334.</a:t>
            </a:r>
          </a:p>
          <a:p>
            <a:pPr algn="l">
              <a:defRPr/>
            </a:pPr>
            <a:endParaRPr lang="en-US" sz="2000" dirty="0">
              <a:latin typeface="+mn-lt"/>
              <a:cs typeface="Arial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24000" y="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Schoolbook" pitchFamily="8" charset="0"/>
                <a:cs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Schoolbook" pitchFamily="8" charset="0"/>
                <a:cs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Schoolbook" pitchFamily="8" charset="0"/>
                <a:cs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Schoolbook" pitchFamily="8" charset="0"/>
                <a:cs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Schoolbook" pitchFamily="8" charset="0"/>
                <a:cs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Schoolbook" pitchFamily="8" charset="0"/>
                <a:cs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Schoolbook" pitchFamily="8" charset="0"/>
                <a:cs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Schoolbook" pitchFamily="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 sz="4000" b="1" kern="0" dirty="0" smtClean="0"/>
              <a:t>References/Resources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990600"/>
          </a:xfrm>
        </p:spPr>
        <p:txBody>
          <a:bodyPr/>
          <a:lstStyle/>
          <a:p>
            <a:pPr algn="ctr"/>
            <a:r>
              <a:rPr lang="en-US" altLang="en-US" sz="3600" b="1" smtClean="0"/>
              <a:t>Foundation of CEP-EL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76400"/>
            <a:ext cx="8458200" cy="4495800"/>
          </a:xfrm>
        </p:spPr>
        <p:txBody>
          <a:bodyPr/>
          <a:lstStyle/>
          <a:p>
            <a:pPr lvl="1" eaLnBrk="1" hangingPunct="1">
              <a:buFont typeface="Webdings" pitchFamily="18" charset="2"/>
              <a:buChar char="Ñ"/>
            </a:pPr>
            <a:r>
              <a:rPr lang="en-US" altLang="en-US" sz="3600" dirty="0" smtClean="0"/>
              <a:t>Based on:</a:t>
            </a:r>
          </a:p>
          <a:p>
            <a:pPr lvl="2" eaLnBrk="1" hangingPunct="1">
              <a:buFont typeface="Wingdings" pitchFamily="2" charset="2"/>
              <a:buChar char="w"/>
            </a:pPr>
            <a:r>
              <a:rPr lang="en-US" altLang="en-US" sz="3000" dirty="0" smtClean="0"/>
              <a:t>Laws and Regulations</a:t>
            </a:r>
          </a:p>
          <a:p>
            <a:pPr lvl="3" eaLnBrk="1" hangingPunct="1">
              <a:buFont typeface="Wingdings" pitchFamily="2" charset="2"/>
              <a:buChar char="w"/>
            </a:pPr>
            <a:r>
              <a:rPr lang="en-US" altLang="en-US" sz="2800" dirty="0" smtClean="0"/>
              <a:t>Federal (IDEIA ‘04) </a:t>
            </a:r>
          </a:p>
          <a:p>
            <a:pPr lvl="3" eaLnBrk="1" hangingPunct="1">
              <a:buFont typeface="Wingdings" pitchFamily="2" charset="2"/>
              <a:buChar char="w"/>
            </a:pPr>
            <a:r>
              <a:rPr lang="en-US" altLang="en-US" sz="2800" dirty="0" smtClean="0"/>
              <a:t>State (CDE Composite of Laws)</a:t>
            </a:r>
          </a:p>
          <a:p>
            <a:pPr lvl="2" eaLnBrk="1" hangingPunct="1">
              <a:buFont typeface="Wingdings" pitchFamily="2" charset="2"/>
              <a:buChar char="w"/>
            </a:pPr>
            <a:r>
              <a:rPr lang="en-US" altLang="en-US" sz="3000" dirty="0" smtClean="0"/>
              <a:t>Consultant recommendations</a:t>
            </a:r>
          </a:p>
          <a:p>
            <a:pPr lvl="2" eaLnBrk="1" hangingPunct="1">
              <a:buFont typeface="Wingdings" pitchFamily="2" charset="2"/>
              <a:buChar char="w"/>
            </a:pPr>
            <a:r>
              <a:rPr lang="en-US" altLang="en-US" sz="3000" dirty="0" smtClean="0"/>
              <a:t>Research on best practices for ELs</a:t>
            </a:r>
          </a:p>
          <a:p>
            <a:pPr lvl="2" eaLnBrk="1" hangingPunct="1">
              <a:buFont typeface="Wingdings" pitchFamily="2" charset="2"/>
              <a:buChar char="w"/>
            </a:pPr>
            <a:r>
              <a:rPr lang="en-US" altLang="en-US" sz="3000" dirty="0" smtClean="0"/>
              <a:t>Current practice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53400" cy="990600"/>
          </a:xfrm>
        </p:spPr>
        <p:txBody>
          <a:bodyPr/>
          <a:lstStyle/>
          <a:p>
            <a:pPr algn="ctr"/>
            <a:r>
              <a:rPr lang="en-US" altLang="en-US" sz="3600" b="1" dirty="0" smtClean="0"/>
              <a:t>Strategies for Success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sz="quarter" idx="1"/>
          </p:nvPr>
        </p:nvSpPr>
        <p:spPr>
          <a:xfrm>
            <a:off x="817563" y="2044700"/>
            <a:ext cx="8153400" cy="4495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4000" dirty="0" smtClean="0"/>
              <a:t>Collaboration</a:t>
            </a:r>
          </a:p>
          <a:p>
            <a:pPr marL="742950" indent="-742950">
              <a:buFont typeface="+mj-lt"/>
              <a:buAutoNum type="arabicPeriod"/>
              <a:defRPr/>
            </a:pPr>
            <a:endParaRPr lang="en-US" sz="4000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4000" dirty="0" smtClean="0"/>
              <a:t>Data Collection</a:t>
            </a:r>
          </a:p>
          <a:p>
            <a:pPr marL="742950" indent="-742950">
              <a:buFont typeface="+mj-lt"/>
              <a:buAutoNum type="arabicPeriod"/>
              <a:defRPr/>
            </a:pPr>
            <a:endParaRPr lang="en-US" sz="4000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4000" dirty="0" smtClean="0"/>
              <a:t>Professional Development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4267200" y="1371600"/>
          <a:ext cx="4703763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53400" cy="990600"/>
          </a:xfrm>
        </p:spPr>
        <p:txBody>
          <a:bodyPr/>
          <a:lstStyle/>
          <a:p>
            <a:pPr algn="ctr"/>
            <a:r>
              <a:rPr lang="en-US" altLang="en-US" b="1" smtClean="0"/>
              <a:t>Comprehensive Evaluation Process </a:t>
            </a:r>
            <a:br>
              <a:rPr lang="en-US" altLang="en-US" b="1" smtClean="0"/>
            </a:br>
            <a:r>
              <a:rPr lang="en-US" altLang="en-US" b="1" smtClean="0"/>
              <a:t>for English Learners (CEP-EL)</a:t>
            </a:r>
          </a:p>
        </p:txBody>
      </p:sp>
      <p:pic>
        <p:nvPicPr>
          <p:cNvPr id="15364" name="Content Placeholder 6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14600" y="1360488"/>
            <a:ext cx="4210050" cy="5383212"/>
          </a:xfrm>
        </p:spPr>
      </p:pic>
      <p:sp>
        <p:nvSpPr>
          <p:cNvPr id="15365" name="Rectangle 2"/>
          <p:cNvSpPr>
            <a:spLocks noChangeArrowheads="1"/>
          </p:cNvSpPr>
          <p:nvPr/>
        </p:nvSpPr>
        <p:spPr bwMode="auto">
          <a:xfrm>
            <a:off x="6324600" y="4812889"/>
            <a:ext cx="2971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l">
              <a:spcBef>
                <a:spcPct val="20000"/>
              </a:spcBef>
            </a:pPr>
            <a:r>
              <a:rPr kumimoji="1"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4"/>
              </a:rPr>
              <a:t>www.sandiego unified.org</a:t>
            </a:r>
            <a:r>
              <a:rPr kumimoji="1"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4"/>
              </a:rPr>
              <a:t>/ parent-services-office</a:t>
            </a:r>
            <a:endParaRPr kumimoji="1" lang="en-US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53400" cy="990600"/>
          </a:xfrm>
        </p:spPr>
        <p:txBody>
          <a:bodyPr/>
          <a:lstStyle/>
          <a:p>
            <a:pPr algn="ctr"/>
            <a:r>
              <a:rPr lang="en-US" altLang="en-US" b="1" dirty="0" smtClean="0"/>
              <a:t>Comprehensive Evaluation Process </a:t>
            </a:r>
            <a:br>
              <a:rPr lang="en-US" altLang="en-US" b="1" dirty="0" smtClean="0"/>
            </a:br>
            <a:r>
              <a:rPr lang="en-US" altLang="en-US" b="1" dirty="0" smtClean="0"/>
              <a:t>for English Learners (CEP-EL)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828800"/>
            <a:ext cx="8153400" cy="4741862"/>
          </a:xfrm>
        </p:spPr>
        <p:txBody>
          <a:bodyPr/>
          <a:lstStyle/>
          <a:p>
            <a:pPr eaLnBrk="1" hangingPunct="1">
              <a:buFont typeface="Webdings" pitchFamily="18" charset="2"/>
              <a:buNone/>
            </a:pPr>
            <a:r>
              <a:rPr lang="en-US" altLang="en-US" sz="3200" dirty="0" smtClean="0"/>
              <a:t>Provides procedures for district staff                               to ensure appropriate:</a:t>
            </a:r>
          </a:p>
          <a:p>
            <a:pPr eaLnBrk="1" hangingPunct="1">
              <a:buFont typeface="Webdings" pitchFamily="18" charset="2"/>
              <a:buNone/>
            </a:pPr>
            <a:endParaRPr lang="en-US" altLang="en-US" sz="1000" dirty="0" smtClean="0"/>
          </a:p>
          <a:p>
            <a:pPr lvl="1" eaLnBrk="1" hangingPunct="1">
              <a:buFont typeface="Wingdings" pitchFamily="2" charset="2"/>
              <a:buChar char="w"/>
            </a:pPr>
            <a:r>
              <a:rPr lang="en-US" altLang="en-US" sz="3200" dirty="0" smtClean="0"/>
              <a:t>Referrals</a:t>
            </a:r>
          </a:p>
          <a:p>
            <a:pPr lvl="1" eaLnBrk="1" hangingPunct="1">
              <a:buFont typeface="Wingdings" pitchFamily="2" charset="2"/>
              <a:buChar char="w"/>
            </a:pPr>
            <a:r>
              <a:rPr lang="en-US" altLang="en-US" sz="3200" dirty="0" smtClean="0"/>
              <a:t>Evaluations</a:t>
            </a:r>
          </a:p>
          <a:p>
            <a:pPr lvl="1" eaLnBrk="1" hangingPunct="1">
              <a:buFont typeface="Wingdings" pitchFamily="2" charset="2"/>
              <a:buChar char="w"/>
            </a:pPr>
            <a:r>
              <a:rPr lang="en-US" altLang="en-US" sz="3200" dirty="0" smtClean="0"/>
              <a:t>Identification for services</a:t>
            </a:r>
          </a:p>
          <a:p>
            <a:pPr lvl="2" eaLnBrk="1" hangingPunct="1">
              <a:buFont typeface="Wingdings" pitchFamily="2" charset="2"/>
              <a:buChar char="w"/>
            </a:pPr>
            <a:r>
              <a:rPr lang="en-US" altLang="en-US" sz="2400" dirty="0" smtClean="0"/>
              <a:t>Neither </a:t>
            </a:r>
            <a:r>
              <a:rPr lang="en-US" altLang="en-US" sz="2400" b="1" dirty="0" smtClean="0"/>
              <a:t>Over-</a:t>
            </a:r>
            <a:r>
              <a:rPr lang="en-US" altLang="en-US" sz="2400" dirty="0" smtClean="0"/>
              <a:t> or </a:t>
            </a:r>
            <a:r>
              <a:rPr lang="en-US" altLang="en-US" sz="2400" b="1" dirty="0" smtClean="0"/>
              <a:t>Under-</a:t>
            </a:r>
          </a:p>
          <a:p>
            <a:pPr lvl="1" eaLnBrk="1" hangingPunct="1">
              <a:buFont typeface="Wingdings" pitchFamily="2" charset="2"/>
              <a:buChar char="w"/>
            </a:pPr>
            <a:r>
              <a:rPr lang="en-US" altLang="en-US" sz="3200" dirty="0" smtClean="0"/>
              <a:t>IEP Supports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altLang="en-US" sz="3600" b="1" dirty="0" smtClean="0"/>
              <a:t>When to Use the CEP-EL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95400"/>
            <a:ext cx="8534400" cy="6096000"/>
          </a:xfrm>
        </p:spPr>
        <p:txBody>
          <a:bodyPr/>
          <a:lstStyle/>
          <a:p>
            <a:pPr eaLnBrk="1" hangingPunct="1">
              <a:buFont typeface="Webdings" pitchFamily="18" charset="2"/>
              <a:buNone/>
            </a:pPr>
            <a:r>
              <a:rPr lang="en-US" altLang="en-US" sz="3600" b="1" dirty="0" smtClean="0"/>
              <a:t>When students are experiencing academic and/or behavioral difficulties in any area as determined by:</a:t>
            </a:r>
          </a:p>
          <a:p>
            <a:pPr eaLnBrk="1" hangingPunct="1">
              <a:buFont typeface="Webdings" pitchFamily="18" charset="2"/>
              <a:buNone/>
            </a:pPr>
            <a:endParaRPr lang="en-US" altLang="en-US" sz="1400" b="1" dirty="0" smtClean="0"/>
          </a:p>
          <a:p>
            <a:pPr lvl="1" eaLnBrk="1" hangingPunct="1">
              <a:buFont typeface="Webdings" pitchFamily="18" charset="2"/>
              <a:buChar char="Ñ"/>
            </a:pPr>
            <a:r>
              <a:rPr lang="en-US" altLang="en-US" sz="2800" dirty="0" smtClean="0"/>
              <a:t>Performance data across settings</a:t>
            </a:r>
          </a:p>
          <a:p>
            <a:pPr marL="457200" lvl="1" indent="0" eaLnBrk="1" hangingPunct="1">
              <a:buNone/>
            </a:pPr>
            <a:endParaRPr lang="en-US" altLang="en-US" sz="800" dirty="0" smtClean="0"/>
          </a:p>
          <a:p>
            <a:pPr lvl="1" eaLnBrk="1" hangingPunct="1">
              <a:buFont typeface="Webdings" pitchFamily="18" charset="2"/>
              <a:buChar char="Ñ"/>
            </a:pPr>
            <a:r>
              <a:rPr lang="en-US" altLang="en-US" sz="2800" dirty="0" smtClean="0"/>
              <a:t>Patterns of strengths and weaknesses</a:t>
            </a:r>
          </a:p>
          <a:p>
            <a:pPr marL="457200" lvl="1" indent="0" eaLnBrk="1" hangingPunct="1">
              <a:buNone/>
            </a:pPr>
            <a:endParaRPr lang="en-US" altLang="en-US" sz="800" dirty="0" smtClean="0"/>
          </a:p>
          <a:p>
            <a:pPr lvl="1" eaLnBrk="1" hangingPunct="1">
              <a:buFont typeface="Webdings" pitchFamily="18" charset="2"/>
              <a:buChar char="Ñ"/>
            </a:pPr>
            <a:r>
              <a:rPr lang="en-US" altLang="en-US" sz="2800" dirty="0" smtClean="0"/>
              <a:t>Comparison to peers (where possible,             </a:t>
            </a:r>
          </a:p>
          <a:p>
            <a:pPr marL="457200" lvl="1" indent="0" eaLnBrk="1" hangingPunct="1">
              <a:buNone/>
            </a:pPr>
            <a:r>
              <a:rPr lang="en-US" altLang="en-US" sz="2800" dirty="0"/>
              <a:t> </a:t>
            </a:r>
            <a:r>
              <a:rPr lang="en-US" altLang="en-US" sz="2800" dirty="0" smtClean="0"/>
              <a:t>   from similar backgrounds)</a:t>
            </a:r>
          </a:p>
        </p:txBody>
      </p:sp>
    </p:spTree>
    <p:extLst>
      <p:ext uri="{BB962C8B-B14F-4D97-AF65-F5344CB8AC3E}">
        <p14:creationId xmlns:p14="http://schemas.microsoft.com/office/powerpoint/2010/main" val="176678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304800"/>
            <a:ext cx="8153400" cy="1447800"/>
          </a:xfrm>
        </p:spPr>
        <p:txBody>
          <a:bodyPr/>
          <a:lstStyle/>
          <a:p>
            <a:pPr algn="ctr" eaLnBrk="1" hangingPunct="1"/>
            <a:r>
              <a:rPr lang="en-US" altLang="en-US" sz="3600" b="1" dirty="0" smtClean="0"/>
              <a:t>CEP-EL Focuses on</a:t>
            </a:r>
            <a:br>
              <a:rPr lang="en-US" altLang="en-US" sz="3600" b="1" dirty="0" smtClean="0"/>
            </a:br>
            <a:r>
              <a:rPr lang="en-US" altLang="en-US" sz="3600" b="1" dirty="0" smtClean="0"/>
              <a:t>Difference vs. Disability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13012" y="1524000"/>
            <a:ext cx="8534400" cy="5562600"/>
          </a:xfrm>
        </p:spPr>
        <p:txBody>
          <a:bodyPr/>
          <a:lstStyle/>
          <a:p>
            <a:pPr eaLnBrk="1" hangingPunct="1">
              <a:buFont typeface="Webdings" pitchFamily="18" charset="2"/>
              <a:buNone/>
            </a:pPr>
            <a:endParaRPr lang="en-US" altLang="en-US" sz="1200" dirty="0" smtClean="0"/>
          </a:p>
          <a:p>
            <a:pPr>
              <a:buFont typeface="Webdings" pitchFamily="18" charset="2"/>
              <a:buChar char="Ñ"/>
            </a:pPr>
            <a:r>
              <a:rPr lang="en-US" altLang="en-US" sz="3600" dirty="0" smtClean="0"/>
              <a:t>Typically developing ELs manifest similar academic and language difficulties as students with special needs </a:t>
            </a:r>
          </a:p>
          <a:p>
            <a:pPr>
              <a:buFont typeface="Webdings" pitchFamily="18" charset="2"/>
              <a:buChar char="Ñ"/>
            </a:pPr>
            <a:r>
              <a:rPr lang="en-US" altLang="en-US" sz="3600" dirty="0" smtClean="0"/>
              <a:t>However, the causes behind these difficulties differ</a:t>
            </a:r>
          </a:p>
          <a:p>
            <a:pPr>
              <a:buFont typeface="Webdings" pitchFamily="18" charset="2"/>
              <a:buChar char="Ñ"/>
            </a:pPr>
            <a:r>
              <a:rPr lang="en-US" altLang="en-US" sz="3600" b="1" dirty="0" smtClean="0"/>
              <a:t>Extrinsic</a:t>
            </a:r>
            <a:r>
              <a:rPr lang="en-US" altLang="en-US" sz="3600" dirty="0" smtClean="0"/>
              <a:t> vs. </a:t>
            </a:r>
            <a:r>
              <a:rPr lang="en-US" altLang="en-US" sz="3600" b="1" dirty="0" smtClean="0"/>
              <a:t>Intrinsic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itle 1"/>
          <p:cNvSpPr>
            <a:spLocks noGrp="1"/>
          </p:cNvSpPr>
          <p:nvPr>
            <p:ph type="title"/>
          </p:nvPr>
        </p:nvSpPr>
        <p:spPr>
          <a:xfrm>
            <a:off x="604838" y="34413"/>
            <a:ext cx="8153400" cy="990600"/>
          </a:xfrm>
        </p:spPr>
        <p:txBody>
          <a:bodyPr/>
          <a:lstStyle/>
          <a:p>
            <a:pPr algn="ctr"/>
            <a:r>
              <a:rPr lang="en-US" altLang="en-US" sz="4000" b="1" dirty="0" smtClean="0"/>
              <a:t>CEP-EL Sequence</a:t>
            </a:r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5929438"/>
              </p:ext>
            </p:extLst>
          </p:nvPr>
        </p:nvGraphicFramePr>
        <p:xfrm>
          <a:off x="219076" y="1176338"/>
          <a:ext cx="8924924" cy="6062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for report on country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Presentation for report on country">
      <a:majorFont>
        <a:latin typeface="Century Schoolbook"/>
        <a:ea typeface=""/>
        <a:cs typeface="Times New Roman"/>
      </a:majorFont>
      <a:minorFont>
        <a:latin typeface="Century Schoolbook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Presentation for report on country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for report on country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for report on country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for report on country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for report on country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for report on country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for report on country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for report on country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for report on country 9">
        <a:dk1>
          <a:srgbClr val="000000"/>
        </a:dk1>
        <a:lt1>
          <a:srgbClr val="00FF00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9933"/>
        </a:accent2>
        <a:accent3>
          <a:srgbClr val="AAFFAA"/>
        </a:accent3>
        <a:accent4>
          <a:srgbClr val="000000"/>
        </a:accent4>
        <a:accent5>
          <a:srgbClr val="FFFFE2"/>
        </a:accent5>
        <a:accent6>
          <a:srgbClr val="E78A2D"/>
        </a:accent6>
        <a:hlink>
          <a:srgbClr val="FFCC00"/>
        </a:hlink>
        <a:folHlink>
          <a:srgbClr val="9900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14767</TotalTime>
  <Words>892</Words>
  <Application>Microsoft Office PowerPoint</Application>
  <PresentationFormat>On-screen Show (4:3)</PresentationFormat>
  <Paragraphs>187</Paragraphs>
  <Slides>22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5" baseType="lpstr">
      <vt:lpstr>Arial</vt:lpstr>
      <vt:lpstr>Arial Narrow</vt:lpstr>
      <vt:lpstr>Calibri</vt:lpstr>
      <vt:lpstr>Century Schoolbook</vt:lpstr>
      <vt:lpstr>ITC Avant Garde Gothic</vt:lpstr>
      <vt:lpstr>ITC Avant Garde Gothic Demi</vt:lpstr>
      <vt:lpstr>Tahoma</vt:lpstr>
      <vt:lpstr>Times New Roman</vt:lpstr>
      <vt:lpstr>Webdings</vt:lpstr>
      <vt:lpstr>Wingdings</vt:lpstr>
      <vt:lpstr>Presentation for report on country</vt:lpstr>
      <vt:lpstr>Default Design</vt:lpstr>
      <vt:lpstr>Document</vt:lpstr>
      <vt:lpstr>Comprehensive Evaluation Process for English Learners (CEP-EL)</vt:lpstr>
      <vt:lpstr>Authors of CEP-EL</vt:lpstr>
      <vt:lpstr>Foundation of CEP-EL</vt:lpstr>
      <vt:lpstr>Strategies for Success</vt:lpstr>
      <vt:lpstr>Comprehensive Evaluation Process  for English Learners (CEP-EL)</vt:lpstr>
      <vt:lpstr>Comprehensive Evaluation Process  for English Learners (CEP-EL)</vt:lpstr>
      <vt:lpstr>When to Use the CEP-EL</vt:lpstr>
      <vt:lpstr>CEP-EL Focuses on Difference vs. Disability</vt:lpstr>
      <vt:lpstr>CEP-EL Sequence</vt:lpstr>
      <vt:lpstr>CEP-EL Tools </vt:lpstr>
      <vt:lpstr>EL Initial Referral &amp;  Decision Making Flowchart </vt:lpstr>
      <vt:lpstr>Student Cumulative File Check</vt:lpstr>
      <vt:lpstr>EL Extrinsic Factors Form</vt:lpstr>
      <vt:lpstr>PowerPoint Presentation</vt:lpstr>
      <vt:lpstr>EL Intervention Summary</vt:lpstr>
      <vt:lpstr>CEP-EL Checklist </vt:lpstr>
      <vt:lpstr>PowerPoint Presentation</vt:lpstr>
      <vt:lpstr>PowerPoint Presentation</vt:lpstr>
      <vt:lpstr>CEP-EL Checklist </vt:lpstr>
      <vt:lpstr>Angela Gaviria agaviria@sandi.net Tim Tipton ttipton@sandi.net</vt:lpstr>
      <vt:lpstr>References/Resources</vt:lpstr>
      <vt:lpstr>PowerPoint Presentation</vt:lpstr>
    </vt:vector>
  </TitlesOfParts>
  <Company>SDCS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BILINGUAL SUPPORT NETWORK</dc:title>
  <dc:creator>299Brons</dc:creator>
  <cp:lastModifiedBy>Tipton Timothy</cp:lastModifiedBy>
  <cp:revision>414</cp:revision>
  <cp:lastPrinted>2015-06-24T21:08:31Z</cp:lastPrinted>
  <dcterms:created xsi:type="dcterms:W3CDTF">2008-01-18T21:37:30Z</dcterms:created>
  <dcterms:modified xsi:type="dcterms:W3CDTF">2016-04-19T20:28:45Z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TC010183711033</vt:lpwstr>
  </property>
</Properties>
</file>